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1" r:id="rId3"/>
    <p:sldId id="262" r:id="rId4"/>
    <p:sldId id="283" r:id="rId5"/>
    <p:sldId id="284" r:id="rId6"/>
    <p:sldId id="285" r:id="rId7"/>
    <p:sldId id="286" r:id="rId8"/>
    <p:sldId id="264" r:id="rId9"/>
    <p:sldId id="287" r:id="rId10"/>
    <p:sldId id="265" r:id="rId11"/>
    <p:sldId id="267" r:id="rId12"/>
    <p:sldId id="274" r:id="rId13"/>
    <p:sldId id="288" r:id="rId14"/>
    <p:sldId id="289" r:id="rId15"/>
    <p:sldId id="290" r:id="rId16"/>
    <p:sldId id="291" r:id="rId17"/>
    <p:sldId id="293" r:id="rId18"/>
    <p:sldId id="292" r:id="rId19"/>
    <p:sldId id="294" r:id="rId20"/>
    <p:sldId id="295" r:id="rId21"/>
    <p:sldId id="296" r:id="rId22"/>
    <p:sldId id="297" r:id="rId23"/>
    <p:sldId id="273" r:id="rId24"/>
    <p:sldId id="299" r:id="rId25"/>
    <p:sldId id="301" r:id="rId26"/>
    <p:sldId id="300" r:id="rId27"/>
    <p:sldId id="302" r:id="rId28"/>
    <p:sldId id="303" r:id="rId29"/>
    <p:sldId id="304" r:id="rId30"/>
    <p:sldId id="311" r:id="rId31"/>
    <p:sldId id="312" r:id="rId32"/>
    <p:sldId id="313" r:id="rId33"/>
    <p:sldId id="314" r:id="rId34"/>
    <p:sldId id="305" r:id="rId35"/>
    <p:sldId id="307" r:id="rId36"/>
    <p:sldId id="306" r:id="rId37"/>
    <p:sldId id="310" r:id="rId38"/>
    <p:sldId id="309" r:id="rId39"/>
    <p:sldId id="308"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4660"/>
  </p:normalViewPr>
  <p:slideViewPr>
    <p:cSldViewPr snapToGrid="0">
      <p:cViewPr varScale="1">
        <p:scale>
          <a:sx n="86" d="100"/>
          <a:sy n="86" d="100"/>
        </p:scale>
        <p:origin x="40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7D4DF-2C28-4365-8888-18ECE7018513}"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8D109-146A-45B1-8914-2EBC1404411C}" type="slidenum">
              <a:rPr lang="en-US" smtClean="0"/>
              <a:t>‹#›</a:t>
            </a:fld>
            <a:endParaRPr lang="en-US"/>
          </a:p>
        </p:txBody>
      </p:sp>
    </p:spTree>
    <p:extLst>
      <p:ext uri="{BB962C8B-B14F-4D97-AF65-F5344CB8AC3E}">
        <p14:creationId xmlns:p14="http://schemas.microsoft.com/office/powerpoint/2010/main" val="14801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1524000" y="3504294"/>
            <a:ext cx="9144000" cy="9774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45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6173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473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881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606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5365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5044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838200" y="17064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32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867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114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831850" y="3359700"/>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42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67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838200" y="1722211"/>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39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839788" y="15777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1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ith info">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98034"/>
            <a:ext cx="5426336" cy="5143118"/>
          </a:xfrm>
        </p:spPr>
        <p:txBody>
          <a:bodyPr/>
          <a:lstStyle/>
          <a:p>
            <a:r>
              <a:rPr lang="en-US"/>
              <a:t>Click icon to add chart</a:t>
            </a:r>
            <a:endParaRPr lang="en-US" dirty="0"/>
          </a:p>
        </p:txBody>
      </p:sp>
      <p:sp>
        <p:nvSpPr>
          <p:cNvPr id="6" name="Text Placeholder 4"/>
          <p:cNvSpPr>
            <a:spLocks noGrp="1"/>
          </p:cNvSpPr>
          <p:nvPr>
            <p:ph type="body" sz="quarter" idx="3"/>
          </p:nvPr>
        </p:nvSpPr>
        <p:spPr>
          <a:xfrm>
            <a:off x="6264536" y="398034"/>
            <a:ext cx="50908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p:cNvSpPr>
            <a:spLocks noGrp="1"/>
          </p:cNvSpPr>
          <p:nvPr>
            <p:ph sz="quarter" idx="4"/>
          </p:nvPr>
        </p:nvSpPr>
        <p:spPr>
          <a:xfrm>
            <a:off x="6264536" y="1221946"/>
            <a:ext cx="5090852" cy="4307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99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55002"/>
            <a:ext cx="10758544" cy="5186149"/>
          </a:xfrm>
        </p:spPr>
        <p:txBody>
          <a:bodyPr/>
          <a:lstStyle/>
          <a:p>
            <a:r>
              <a:rPr lang="en-US"/>
              <a:t>Click icon to add chart</a:t>
            </a:r>
            <a:endParaRPr lang="en-US" dirty="0"/>
          </a:p>
        </p:txBody>
      </p:sp>
    </p:spTree>
    <p:extLst>
      <p:ext uri="{BB962C8B-B14F-4D97-AF65-F5344CB8AC3E}">
        <p14:creationId xmlns:p14="http://schemas.microsoft.com/office/powerpoint/2010/main" val="96658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505510" y="365293"/>
            <a:ext cx="9488488" cy="5229225"/>
          </a:xfrm>
        </p:spPr>
        <p:txBody>
          <a:bodyPr/>
          <a:lstStyle/>
          <a:p>
            <a:r>
              <a:rPr lang="en-US"/>
              <a:t>Click icon to add picture</a:t>
            </a:r>
          </a:p>
        </p:txBody>
      </p:sp>
    </p:spTree>
    <p:extLst>
      <p:ext uri="{BB962C8B-B14F-4D97-AF65-F5344CB8AC3E}">
        <p14:creationId xmlns:p14="http://schemas.microsoft.com/office/powerpoint/2010/main" val="224165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1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758905"/>
            <a:ext cx="12192000" cy="1105989"/>
          </a:xfrm>
          <a:prstGeom prst="rect">
            <a:avLst/>
          </a:prstGeom>
        </p:spPr>
      </p:pic>
    </p:spTree>
    <p:extLst>
      <p:ext uri="{BB962C8B-B14F-4D97-AF65-F5344CB8AC3E}">
        <p14:creationId xmlns:p14="http://schemas.microsoft.com/office/powerpoint/2010/main" val="1940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9" r:id="rId7"/>
    <p:sldLayoutId id="2147483660"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0619"/>
            <a:ext cx="9144000" cy="2087789"/>
          </a:xfrm>
        </p:spPr>
        <p:txBody>
          <a:bodyPr>
            <a:normAutofit/>
          </a:bodyPr>
          <a:lstStyle/>
          <a:p>
            <a:r>
              <a:rPr lang="en-US" sz="4000" b="0" dirty="0">
                <a:latin typeface="Corbel" panose="020B0503020204020204" pitchFamily="34" charset="0"/>
              </a:rPr>
              <a:t>North Carolina Arts Council</a:t>
            </a:r>
            <a:br>
              <a:rPr lang="en-US" sz="4000" b="0" dirty="0">
                <a:latin typeface="Corbel" panose="020B0503020204020204" pitchFamily="34" charset="0"/>
              </a:rPr>
            </a:br>
            <a:r>
              <a:rPr lang="en-US" sz="4000" b="0" dirty="0">
                <a:latin typeface="Corbel" panose="020B0503020204020204" pitchFamily="34" charset="0"/>
              </a:rPr>
              <a:t>Artist Support Grant</a:t>
            </a:r>
            <a:br>
              <a:rPr lang="en-US" sz="5400" dirty="0">
                <a:latin typeface="Corbel" panose="020B0503020204020204" pitchFamily="34" charset="0"/>
              </a:rPr>
            </a:br>
            <a:r>
              <a:rPr lang="en-US" sz="4000" dirty="0">
                <a:latin typeface="Corbel" panose="020B0503020204020204" pitchFamily="34" charset="0"/>
              </a:rPr>
              <a:t>Application Workshop</a:t>
            </a:r>
            <a:endParaRPr lang="en-US" sz="5400" dirty="0">
              <a:latin typeface="Corbel" panose="020B0503020204020204" pitchFamily="34" charset="0"/>
            </a:endParaRPr>
          </a:p>
        </p:txBody>
      </p:sp>
      <p:sp>
        <p:nvSpPr>
          <p:cNvPr id="3" name="Subtitle 2"/>
          <p:cNvSpPr>
            <a:spLocks noGrp="1"/>
          </p:cNvSpPr>
          <p:nvPr>
            <p:ph type="subTitle" idx="1"/>
          </p:nvPr>
        </p:nvSpPr>
        <p:spPr>
          <a:xfrm>
            <a:off x="1524000" y="3812085"/>
            <a:ext cx="10221157" cy="2011666"/>
          </a:xfrm>
        </p:spPr>
        <p:txBody>
          <a:bodyPr>
            <a:normAutofit/>
          </a:bodyPr>
          <a:lstStyle/>
          <a:p>
            <a:r>
              <a:rPr lang="en-US" dirty="0">
                <a:latin typeface="Corbel" panose="020B0503020204020204" pitchFamily="34" charset="0"/>
              </a:rPr>
              <a:t>Region 17 – </a:t>
            </a:r>
          </a:p>
          <a:p>
            <a:r>
              <a:rPr lang="en-US" dirty="0">
                <a:latin typeface="Corbel" panose="020B0503020204020204" pitchFamily="34" charset="0"/>
              </a:rPr>
              <a:t>Buncombe, Haywood, Henderson, Polk, Rutherford and Transylvania Counties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2011"/>
            <a:ext cx="12192000" cy="1105989"/>
          </a:xfrm>
          <a:prstGeom prst="rect">
            <a:avLst/>
          </a:prstGeom>
        </p:spPr>
      </p:pic>
      <p:sp>
        <p:nvSpPr>
          <p:cNvPr id="7" name="Subtitle 2"/>
          <p:cNvSpPr txBox="1">
            <a:spLocks/>
          </p:cNvSpPr>
          <p:nvPr/>
        </p:nvSpPr>
        <p:spPr>
          <a:xfrm>
            <a:off x="1524000" y="2902182"/>
            <a:ext cx="9144000" cy="588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Corbel" panose="020B0503020204020204" pitchFamily="34" charset="0"/>
              </a:rPr>
              <a:t>Wednesday, August 26, 2020     10am</a:t>
            </a:r>
          </a:p>
        </p:txBody>
      </p:sp>
    </p:spTree>
    <p:extLst>
      <p:ext uri="{BB962C8B-B14F-4D97-AF65-F5344CB8AC3E}">
        <p14:creationId xmlns:p14="http://schemas.microsoft.com/office/powerpoint/2010/main" val="22365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Grant will Not Fund</a:t>
            </a:r>
          </a:p>
        </p:txBody>
      </p:sp>
      <p:sp>
        <p:nvSpPr>
          <p:cNvPr id="3" name="Content Placeholder 2"/>
          <p:cNvSpPr>
            <a:spLocks noGrp="1"/>
          </p:cNvSpPr>
          <p:nvPr>
            <p:ph idx="1"/>
          </p:nvPr>
        </p:nvSpPr>
        <p:spPr>
          <a:xfrm>
            <a:off x="838200" y="1987448"/>
            <a:ext cx="10515600" cy="3811382"/>
          </a:xfrm>
        </p:spPr>
        <p:txBody>
          <a:bodyPr>
            <a:normAutofit fontScale="85000" lnSpcReduction="20000"/>
          </a:bodyPr>
          <a:lstStyle/>
          <a:p>
            <a:pPr lvl="0"/>
            <a:r>
              <a:rPr lang="en-US" dirty="0"/>
              <a:t>Scholarships for undergraduate- or graduate-level education</a:t>
            </a:r>
          </a:p>
          <a:p>
            <a:pPr lvl="0"/>
            <a:endParaRPr lang="en-US" dirty="0"/>
          </a:p>
          <a:p>
            <a:pPr lvl="0"/>
            <a:r>
              <a:rPr lang="en-US" dirty="0"/>
              <a:t>Projects that support or oppose a particular candidate for public office</a:t>
            </a:r>
          </a:p>
          <a:p>
            <a:pPr lvl="0"/>
            <a:endParaRPr lang="en-US" dirty="0"/>
          </a:p>
          <a:p>
            <a:pPr lvl="0"/>
            <a:r>
              <a:rPr lang="en-US" dirty="0"/>
              <a:t>Projects that are exclusive to members of a particular religious </a:t>
            </a:r>
            <a:r>
              <a:rPr lang="en-US"/>
              <a:t>faith group</a:t>
            </a:r>
          </a:p>
          <a:p>
            <a:pPr lvl="0"/>
            <a:endParaRPr lang="en-US" dirty="0"/>
          </a:p>
          <a:p>
            <a:pPr lvl="0"/>
            <a:r>
              <a:rPr lang="en-US" dirty="0"/>
              <a:t>Non-profit initiatives</a:t>
            </a:r>
          </a:p>
          <a:p>
            <a:pPr lvl="0"/>
            <a:endParaRPr lang="en-US" dirty="0"/>
          </a:p>
          <a:p>
            <a:pPr lvl="0"/>
            <a:r>
              <a:rPr lang="en-US" dirty="0"/>
              <a:t>Projects that do not have a direct effect on the applicant’s growth as an artist </a:t>
            </a:r>
          </a:p>
          <a:p>
            <a:pPr marL="457200" lvl="1" indent="0">
              <a:buNone/>
            </a:pPr>
            <a:r>
              <a:rPr lang="en-US" dirty="0"/>
              <a:t>e.g. the promotion of other artists’ work</a:t>
            </a:r>
          </a:p>
          <a:p>
            <a:endParaRPr lang="en-US" dirty="0"/>
          </a:p>
        </p:txBody>
      </p:sp>
    </p:spTree>
    <p:extLst>
      <p:ext uri="{BB962C8B-B14F-4D97-AF65-F5344CB8AC3E}">
        <p14:creationId xmlns:p14="http://schemas.microsoft.com/office/powerpoint/2010/main" val="97593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Tree>
    <p:extLst>
      <p:ext uri="{BB962C8B-B14F-4D97-AF65-F5344CB8AC3E}">
        <p14:creationId xmlns:p14="http://schemas.microsoft.com/office/powerpoint/2010/main" val="225517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a:t>
            </a:r>
          </a:p>
        </p:txBody>
      </p:sp>
      <p:sp>
        <p:nvSpPr>
          <p:cNvPr id="3" name="Content Placeholder 2"/>
          <p:cNvSpPr>
            <a:spLocks noGrp="1"/>
          </p:cNvSpPr>
          <p:nvPr>
            <p:ph idx="1"/>
          </p:nvPr>
        </p:nvSpPr>
        <p:spPr>
          <a:xfrm>
            <a:off x="838200" y="1986046"/>
            <a:ext cx="10515600" cy="3811382"/>
          </a:xfrm>
        </p:spPr>
        <p:txBody>
          <a:bodyPr/>
          <a:lstStyle/>
          <a:p>
            <a:pPr marL="0" indent="0">
              <a:buNone/>
            </a:pPr>
            <a:r>
              <a:rPr lang="en-US" dirty="0"/>
              <a:t>Your Project Narrative should explain your proposed project and how it will have an impact on your career as an artist. Include your artist statement and project description:</a:t>
            </a:r>
          </a:p>
          <a:p>
            <a:endParaRPr lang="en-US" sz="900" dirty="0"/>
          </a:p>
          <a:p>
            <a:pPr marL="457200" lvl="1" indent="0">
              <a:buNone/>
            </a:pPr>
            <a:r>
              <a:rPr lang="en-US" dirty="0"/>
              <a:t>Describe your project and the proposed use of funds.</a:t>
            </a:r>
          </a:p>
          <a:p>
            <a:pPr marL="457200" lvl="1" indent="0">
              <a:buNone/>
            </a:pPr>
            <a:endParaRPr lang="en-US" dirty="0"/>
          </a:p>
          <a:p>
            <a:pPr marL="457200" lvl="1" indent="0">
              <a:buNone/>
            </a:pPr>
            <a:r>
              <a:rPr lang="en-US" dirty="0"/>
              <a:t>Explain what this project will enable you to do that you are unable to do now.</a:t>
            </a:r>
          </a:p>
          <a:p>
            <a:pPr marL="457200" lvl="1" indent="0">
              <a:buNone/>
            </a:pPr>
            <a:endParaRPr lang="en-US" dirty="0"/>
          </a:p>
          <a:p>
            <a:pPr marL="457200" lvl="1" indent="0">
              <a:buNone/>
            </a:pPr>
            <a:r>
              <a:rPr lang="en-US" dirty="0"/>
              <a:t>Summarize how this project will advance your career or development as an artist.</a:t>
            </a:r>
          </a:p>
          <a:p>
            <a:pPr marL="0" indent="0">
              <a:buNone/>
            </a:pPr>
            <a:endParaRPr lang="en-US" dirty="0"/>
          </a:p>
        </p:txBody>
      </p:sp>
    </p:spTree>
    <p:extLst>
      <p:ext uri="{BB962C8B-B14F-4D97-AF65-F5344CB8AC3E}">
        <p14:creationId xmlns:p14="http://schemas.microsoft.com/office/powerpoint/2010/main" val="2403347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a:t>
            </a:r>
          </a:p>
        </p:txBody>
      </p:sp>
      <p:sp>
        <p:nvSpPr>
          <p:cNvPr id="3" name="Content Placeholder 2"/>
          <p:cNvSpPr>
            <a:spLocks noGrp="1"/>
          </p:cNvSpPr>
          <p:nvPr>
            <p:ph idx="1"/>
          </p:nvPr>
        </p:nvSpPr>
        <p:spPr>
          <a:xfrm>
            <a:off x="838200" y="1968291"/>
            <a:ext cx="10515600" cy="3811382"/>
          </a:xfrm>
        </p:spPr>
        <p:txBody>
          <a:bodyPr>
            <a:normAutofit fontScale="92500" lnSpcReduction="10000"/>
          </a:bodyPr>
          <a:lstStyle/>
          <a:p>
            <a:pPr marL="0" indent="0">
              <a:buNone/>
            </a:pPr>
            <a:r>
              <a:rPr lang="en-US" dirty="0"/>
              <a:t>Your proposal needs to be:</a:t>
            </a:r>
          </a:p>
          <a:p>
            <a:endParaRPr lang="en-US" sz="1300" dirty="0"/>
          </a:p>
          <a:p>
            <a:pPr lvl="1"/>
            <a:r>
              <a:rPr lang="en-US" sz="3000" dirty="0"/>
              <a:t>Feasible</a:t>
            </a:r>
          </a:p>
          <a:p>
            <a:pPr marL="914400" lvl="2" indent="0">
              <a:buNone/>
            </a:pPr>
            <a:r>
              <a:rPr lang="en-US" dirty="0"/>
              <a:t>Don’t propose a project that seems beyond your capacity either in terms of cost, access, or other factors. </a:t>
            </a:r>
          </a:p>
          <a:p>
            <a:pPr lvl="2"/>
            <a:endParaRPr lang="en-US" dirty="0"/>
          </a:p>
          <a:p>
            <a:pPr lvl="1"/>
            <a:r>
              <a:rPr lang="en-US" sz="3000" dirty="0"/>
              <a:t>A logical step for you </a:t>
            </a:r>
          </a:p>
          <a:p>
            <a:pPr marL="914400" lvl="2" indent="0">
              <a:buNone/>
            </a:pPr>
            <a:r>
              <a:rPr lang="en-US" dirty="0"/>
              <a:t>It should make sense why the workshop tuition, computer, brochure, or new studio you want would be relevant and helpful to you at this point in your career. </a:t>
            </a:r>
          </a:p>
          <a:p>
            <a:pPr lvl="2"/>
            <a:endParaRPr lang="en-US" dirty="0"/>
          </a:p>
          <a:p>
            <a:pPr lvl="1"/>
            <a:r>
              <a:rPr lang="en-US" sz="3000" dirty="0"/>
              <a:t>The more specific you can be the better.</a:t>
            </a:r>
          </a:p>
        </p:txBody>
      </p:sp>
    </p:spTree>
    <p:extLst>
      <p:ext uri="{BB962C8B-B14F-4D97-AF65-F5344CB8AC3E}">
        <p14:creationId xmlns:p14="http://schemas.microsoft.com/office/powerpoint/2010/main" val="141097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a:t>
            </a:r>
          </a:p>
        </p:txBody>
      </p:sp>
      <p:sp>
        <p:nvSpPr>
          <p:cNvPr id="3" name="Content Placeholder 2"/>
          <p:cNvSpPr>
            <a:spLocks noGrp="1"/>
          </p:cNvSpPr>
          <p:nvPr>
            <p:ph idx="1"/>
          </p:nvPr>
        </p:nvSpPr>
        <p:spPr>
          <a:xfrm>
            <a:off x="838200" y="1968291"/>
            <a:ext cx="10515600" cy="3811382"/>
          </a:xfrm>
        </p:spPr>
        <p:txBody>
          <a:bodyPr>
            <a:normAutofit lnSpcReduction="10000"/>
          </a:bodyPr>
          <a:lstStyle/>
          <a:p>
            <a:pPr marL="0" indent="0">
              <a:buNone/>
            </a:pPr>
            <a:r>
              <a:rPr lang="en-US" dirty="0"/>
              <a:t>General Rules of Thumb:</a:t>
            </a:r>
          </a:p>
          <a:p>
            <a:pPr marL="0" indent="0">
              <a:buNone/>
            </a:pPr>
            <a:endParaRPr lang="en-US" sz="1300" dirty="0"/>
          </a:p>
          <a:p>
            <a:r>
              <a:rPr lang="en-US" dirty="0"/>
              <a:t>Use simple, declarative sentences, active voice—and get to the point. Observe the space or page limits. </a:t>
            </a:r>
          </a:p>
          <a:p>
            <a:pPr lvl="1"/>
            <a:r>
              <a:rPr lang="en-US" dirty="0"/>
              <a:t>Say what you need to say as efficiently as possible.</a:t>
            </a:r>
          </a:p>
          <a:p>
            <a:endParaRPr lang="en-US" dirty="0"/>
          </a:p>
          <a:p>
            <a:r>
              <a:rPr lang="en-US" dirty="0"/>
              <a:t>Who, what, when, where, why, and how. </a:t>
            </a:r>
          </a:p>
          <a:p>
            <a:pPr lvl="1"/>
            <a:r>
              <a:rPr lang="en-US" dirty="0"/>
              <a:t>If you find, after you’ve answered the application queries, that you haven’t addressed one or more of the questions, you might want to revisit your responses.</a:t>
            </a:r>
          </a:p>
        </p:txBody>
      </p:sp>
    </p:spTree>
    <p:extLst>
      <p:ext uri="{BB962C8B-B14F-4D97-AF65-F5344CB8AC3E}">
        <p14:creationId xmlns:p14="http://schemas.microsoft.com/office/powerpoint/2010/main" val="171060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a:t>
            </a:r>
          </a:p>
        </p:txBody>
      </p:sp>
      <p:sp>
        <p:nvSpPr>
          <p:cNvPr id="3" name="Content Placeholder 2"/>
          <p:cNvSpPr>
            <a:spLocks noGrp="1"/>
          </p:cNvSpPr>
          <p:nvPr>
            <p:ph idx="1"/>
          </p:nvPr>
        </p:nvSpPr>
        <p:spPr>
          <a:xfrm>
            <a:off x="838200" y="1968291"/>
            <a:ext cx="10515600" cy="3811382"/>
          </a:xfrm>
        </p:spPr>
        <p:txBody>
          <a:bodyPr>
            <a:normAutofit/>
          </a:bodyPr>
          <a:lstStyle/>
          <a:p>
            <a:pPr marL="0" indent="0">
              <a:buNone/>
            </a:pPr>
            <a:r>
              <a:rPr lang="en-US" sz="2400" dirty="0"/>
              <a:t>General Rules of Thumb:</a:t>
            </a:r>
          </a:p>
          <a:p>
            <a:pPr marL="0" indent="0">
              <a:buNone/>
            </a:pPr>
            <a:endParaRPr lang="en-US" dirty="0"/>
          </a:p>
          <a:p>
            <a:r>
              <a:rPr lang="en-US" sz="2400" dirty="0"/>
              <a:t>The narrative is not an artist statement. </a:t>
            </a:r>
          </a:p>
          <a:p>
            <a:pPr marL="457200" lvl="1" indent="0">
              <a:buNone/>
            </a:pPr>
            <a:r>
              <a:rPr lang="en-US" sz="2000" dirty="0"/>
              <a:t>Keep your answers focused on the practical needs and outcomes of your project.</a:t>
            </a:r>
          </a:p>
          <a:p>
            <a:pPr lvl="1"/>
            <a:endParaRPr lang="en-US" sz="2000" dirty="0"/>
          </a:p>
          <a:p>
            <a:pPr lvl="0"/>
            <a:r>
              <a:rPr lang="en-US" sz="2400" dirty="0"/>
              <a:t>Ask someone unconnected to the arts to read your application. Their perspective can be valuable in identifying aspects that are unclear or unpersuasive.</a:t>
            </a:r>
          </a:p>
        </p:txBody>
      </p:sp>
    </p:spTree>
    <p:extLst>
      <p:ext uri="{BB962C8B-B14F-4D97-AF65-F5344CB8AC3E}">
        <p14:creationId xmlns:p14="http://schemas.microsoft.com/office/powerpoint/2010/main" val="92057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pic>
        <p:nvPicPr>
          <p:cNvPr id="4" name="Content Placeholder 3">
            <a:extLst>
              <a:ext uri="{FF2B5EF4-FFF2-40B4-BE49-F238E27FC236}">
                <a16:creationId xmlns:a16="http://schemas.microsoft.com/office/drawing/2014/main" id="{DE317B39-4B1A-42D9-BE69-75A51C970B51}"/>
              </a:ext>
            </a:extLst>
          </p:cNvPr>
          <p:cNvPicPr>
            <a:picLocks noGrp="1" noChangeAspect="1"/>
          </p:cNvPicPr>
          <p:nvPr>
            <p:ph idx="1"/>
          </p:nvPr>
        </p:nvPicPr>
        <p:blipFill rotWithShape="1">
          <a:blip r:embed="rId2"/>
          <a:srcRect l="24395" t="28555" r="24593" b="36668"/>
          <a:stretch/>
        </p:blipFill>
        <p:spPr>
          <a:xfrm>
            <a:off x="1317652" y="1861754"/>
            <a:ext cx="9556695" cy="3664840"/>
          </a:xfrm>
          <a:prstGeom prst="rect">
            <a:avLst/>
          </a:prstGeom>
        </p:spPr>
      </p:pic>
    </p:spTree>
    <p:extLst>
      <p:ext uri="{BB962C8B-B14F-4D97-AF65-F5344CB8AC3E}">
        <p14:creationId xmlns:p14="http://schemas.microsoft.com/office/powerpoint/2010/main" val="264131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pic>
        <p:nvPicPr>
          <p:cNvPr id="4" name="Content Placeholder 3">
            <a:extLst>
              <a:ext uri="{FF2B5EF4-FFF2-40B4-BE49-F238E27FC236}">
                <a16:creationId xmlns:a16="http://schemas.microsoft.com/office/drawing/2014/main" id="{DE317B39-4B1A-42D9-BE69-75A51C970B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293" t="23567" r="24610" b="40263"/>
          <a:stretch/>
        </p:blipFill>
        <p:spPr>
          <a:xfrm>
            <a:off x="1288094" y="1844089"/>
            <a:ext cx="9615811" cy="3828742"/>
          </a:xfrm>
          <a:prstGeom prst="rect">
            <a:avLst/>
          </a:prstGeom>
        </p:spPr>
      </p:pic>
    </p:spTree>
    <p:extLst>
      <p:ext uri="{BB962C8B-B14F-4D97-AF65-F5344CB8AC3E}">
        <p14:creationId xmlns:p14="http://schemas.microsoft.com/office/powerpoint/2010/main" val="89044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sp>
        <p:nvSpPr>
          <p:cNvPr id="3" name="Content Placeholder 2"/>
          <p:cNvSpPr>
            <a:spLocks noGrp="1"/>
          </p:cNvSpPr>
          <p:nvPr>
            <p:ph idx="1"/>
          </p:nvPr>
        </p:nvSpPr>
        <p:spPr/>
        <p:txBody>
          <a:bodyPr/>
          <a:lstStyle/>
          <a:p>
            <a:r>
              <a:rPr lang="en-US" dirty="0"/>
              <a:t>Provide detail. </a:t>
            </a:r>
          </a:p>
          <a:p>
            <a:pPr marL="457200" lvl="1" indent="0">
              <a:buNone/>
            </a:pPr>
            <a:r>
              <a:rPr lang="en-US" dirty="0"/>
              <a:t>More detail is better. You can see the difference in the detailed budget on the right:</a:t>
            </a:r>
          </a:p>
          <a:p>
            <a:pPr lvl="1"/>
            <a:endParaRPr lang="en-US" dirty="0"/>
          </a:p>
          <a:p>
            <a:pPr marL="457200" lvl="1" indent="0">
              <a:buNone/>
            </a:pPr>
            <a:r>
              <a:rPr lang="en-US" i="1" dirty="0"/>
              <a:t>Example 1				Example 2</a:t>
            </a:r>
          </a:p>
          <a:p>
            <a:pPr marL="457200" lvl="1" indent="0">
              <a:buNone/>
            </a:pPr>
            <a:r>
              <a:rPr lang="en-US" dirty="0"/>
              <a:t>Travel: $600			Mileage (200 mi. @ .535):	 $107</a:t>
            </a:r>
          </a:p>
          <a:p>
            <a:pPr marL="457200" lvl="1" indent="0">
              <a:buNone/>
            </a:pPr>
            <a:r>
              <a:rPr lang="en-US" dirty="0"/>
              <a:t>					Lodging (4 nights @ $85):	 340</a:t>
            </a:r>
          </a:p>
          <a:p>
            <a:pPr marL="457200" lvl="1" indent="0">
              <a:buNone/>
            </a:pPr>
            <a:r>
              <a:rPr lang="en-US" dirty="0"/>
              <a:t>					Meals (5 days @ $35): 	175</a:t>
            </a:r>
          </a:p>
          <a:p>
            <a:pPr marL="457200" lvl="1" indent="0">
              <a:buNone/>
            </a:pPr>
            <a:r>
              <a:rPr lang="en-US" dirty="0"/>
              <a:t>					</a:t>
            </a:r>
            <a:r>
              <a:rPr lang="en-US" b="1" dirty="0"/>
              <a:t>Total: 				$622</a:t>
            </a:r>
          </a:p>
          <a:p>
            <a:pPr marL="0" indent="0">
              <a:buNone/>
            </a:pPr>
            <a:endParaRPr lang="en-US" dirty="0"/>
          </a:p>
        </p:txBody>
      </p:sp>
    </p:spTree>
    <p:extLst>
      <p:ext uri="{BB962C8B-B14F-4D97-AF65-F5344CB8AC3E}">
        <p14:creationId xmlns:p14="http://schemas.microsoft.com/office/powerpoint/2010/main" val="257868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sp>
        <p:nvSpPr>
          <p:cNvPr id="3" name="Content Placeholder 2"/>
          <p:cNvSpPr>
            <a:spLocks noGrp="1"/>
          </p:cNvSpPr>
          <p:nvPr>
            <p:ph idx="1"/>
          </p:nvPr>
        </p:nvSpPr>
        <p:spPr>
          <a:xfrm>
            <a:off x="838200" y="1905524"/>
            <a:ext cx="10515600" cy="3811382"/>
          </a:xfrm>
        </p:spPr>
        <p:txBody>
          <a:bodyPr>
            <a:normAutofit fontScale="92500" lnSpcReduction="10000"/>
          </a:bodyPr>
          <a:lstStyle/>
          <a:p>
            <a:r>
              <a:rPr lang="en-US" dirty="0"/>
              <a:t>Provide supporting documentation</a:t>
            </a:r>
          </a:p>
          <a:p>
            <a:endParaRPr lang="en-US" sz="300" dirty="0"/>
          </a:p>
          <a:p>
            <a:pPr marL="457200" lvl="1" indent="0">
              <a:buNone/>
            </a:pPr>
            <a:r>
              <a:rPr lang="en-US" dirty="0"/>
              <a:t>Getting an estimate from the provider(s) to support the numbers will result in a stronger application.</a:t>
            </a:r>
          </a:p>
          <a:p>
            <a:pPr marL="457200" lvl="1" indent="0">
              <a:buNone/>
            </a:pPr>
            <a:endParaRPr lang="en-US" dirty="0"/>
          </a:p>
          <a:p>
            <a:pPr marL="457200" lvl="1" indent="0">
              <a:buNone/>
            </a:pPr>
            <a:r>
              <a:rPr lang="en-US" dirty="0"/>
              <a:t>For most equipment, airfares, and materials costs, prices can be found online. For professional services, you may need to request an estimate. </a:t>
            </a:r>
          </a:p>
          <a:p>
            <a:pPr marL="457200" lvl="1" indent="0">
              <a:buNone/>
            </a:pPr>
            <a:endParaRPr lang="en-US" dirty="0"/>
          </a:p>
          <a:p>
            <a:pPr marL="457200" lvl="1" indent="0">
              <a:buNone/>
            </a:pPr>
            <a:r>
              <a:rPr lang="en-US" dirty="0"/>
              <a:t>Always provide documentation for class, workshop, or conference registration costs.</a:t>
            </a:r>
          </a:p>
          <a:p>
            <a:pPr marL="457200" lvl="1" indent="0">
              <a:buNone/>
            </a:pPr>
            <a:endParaRPr lang="en-US" dirty="0"/>
          </a:p>
          <a:p>
            <a:pPr marL="457200" lvl="1" indent="0">
              <a:buNone/>
            </a:pPr>
            <a:r>
              <a:rPr lang="en-US" dirty="0"/>
              <a:t>If studying with a specific teacher is part of your proposal, say why and provide documentation of the teacher’s credibility. </a:t>
            </a:r>
          </a:p>
          <a:p>
            <a:pPr marL="457200" lvl="1" indent="0">
              <a:buNone/>
            </a:pPr>
            <a:endParaRPr lang="en-US" dirty="0"/>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00519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North Carolina Arts Council</a:t>
            </a:r>
            <a:br>
              <a:rPr lang="en-US" dirty="0"/>
            </a:br>
            <a:r>
              <a:rPr lang="en-US" b="0" dirty="0"/>
              <a:t>Artist Support Grant</a:t>
            </a:r>
          </a:p>
        </p:txBody>
      </p:sp>
      <p:sp>
        <p:nvSpPr>
          <p:cNvPr id="4" name="TextBox 3">
            <a:extLst>
              <a:ext uri="{FF2B5EF4-FFF2-40B4-BE49-F238E27FC236}">
                <a16:creationId xmlns:a16="http://schemas.microsoft.com/office/drawing/2014/main" id="{6226CD77-544B-4338-96FF-D3521B6EC18C}"/>
              </a:ext>
            </a:extLst>
          </p:cNvPr>
          <p:cNvSpPr txBox="1"/>
          <p:nvPr/>
        </p:nvSpPr>
        <p:spPr>
          <a:xfrm>
            <a:off x="838200" y="2139519"/>
            <a:ext cx="105156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Artist Support Grant provides direct support to individual artists for professional and artistic development, either to enhance their skills and abilities to create work, or to improve their business operations and capacity to bring the work to audiences.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fund was created as part of North Carolina Arts Council’s reprioritization of grants to provide stabilization for artists and organizations since the onset of COVID-19. </a:t>
            </a:r>
            <a:endParaRPr lang="en-US" sz="2000" dirty="0"/>
          </a:p>
        </p:txBody>
      </p:sp>
    </p:spTree>
    <p:extLst>
      <p:ext uri="{BB962C8B-B14F-4D97-AF65-F5344CB8AC3E}">
        <p14:creationId xmlns:p14="http://schemas.microsoft.com/office/powerpoint/2010/main" val="201112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sp>
        <p:nvSpPr>
          <p:cNvPr id="3" name="Content Placeholder 2"/>
          <p:cNvSpPr>
            <a:spLocks noGrp="1"/>
          </p:cNvSpPr>
          <p:nvPr>
            <p:ph idx="1"/>
          </p:nvPr>
        </p:nvSpPr>
        <p:spPr>
          <a:xfrm>
            <a:off x="838200" y="1905524"/>
            <a:ext cx="10515600" cy="3811382"/>
          </a:xfrm>
        </p:spPr>
        <p:txBody>
          <a:bodyPr>
            <a:normAutofit/>
          </a:bodyPr>
          <a:lstStyle/>
          <a:p>
            <a:r>
              <a:rPr lang="en-US" dirty="0"/>
              <a:t>You are not required to spend your own money!</a:t>
            </a:r>
          </a:p>
          <a:p>
            <a:endParaRPr lang="en-US" sz="800" dirty="0"/>
          </a:p>
          <a:p>
            <a:pPr marL="457200" lvl="1" indent="0">
              <a:buNone/>
            </a:pPr>
            <a:r>
              <a:rPr lang="en-US" dirty="0"/>
              <a:t>If applicable, show other sources of income.</a:t>
            </a:r>
          </a:p>
          <a:p>
            <a:pPr marL="457200" lvl="1" indent="0">
              <a:buNone/>
            </a:pPr>
            <a:endParaRPr lang="en-US" dirty="0"/>
          </a:p>
          <a:p>
            <a:pPr marL="457200" lvl="1" indent="0">
              <a:buNone/>
            </a:pPr>
            <a:r>
              <a:rPr lang="en-US" dirty="0"/>
              <a:t>If you are pursuing or have secured donations from others, especially for more ambitious projects, include that information, as well. </a:t>
            </a:r>
          </a:p>
          <a:p>
            <a:pPr marL="457200" lvl="1" indent="0">
              <a:buNone/>
            </a:pPr>
            <a:endParaRPr lang="en-US" dirty="0"/>
          </a:p>
          <a:p>
            <a:pPr marL="457200" lvl="1" indent="0">
              <a:buNone/>
            </a:pPr>
            <a:r>
              <a:rPr lang="en-US" dirty="0"/>
              <a:t>Just leave enough room on the expected income side of your budget to make it clear that you do need the grant.</a:t>
            </a:r>
          </a:p>
        </p:txBody>
      </p:sp>
    </p:spTree>
    <p:extLst>
      <p:ext uri="{BB962C8B-B14F-4D97-AF65-F5344CB8AC3E}">
        <p14:creationId xmlns:p14="http://schemas.microsoft.com/office/powerpoint/2010/main" val="1176526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Résumés or Bios</a:t>
            </a:r>
          </a:p>
        </p:txBody>
      </p:sp>
      <p:sp>
        <p:nvSpPr>
          <p:cNvPr id="3" name="Content Placeholder 2"/>
          <p:cNvSpPr>
            <a:spLocks noGrp="1"/>
          </p:cNvSpPr>
          <p:nvPr>
            <p:ph idx="1"/>
          </p:nvPr>
        </p:nvSpPr>
        <p:spPr>
          <a:xfrm>
            <a:off x="838200" y="1905524"/>
            <a:ext cx="10515600" cy="3811382"/>
          </a:xfrm>
        </p:spPr>
        <p:txBody>
          <a:bodyPr>
            <a:normAutofit/>
          </a:bodyPr>
          <a:lstStyle/>
          <a:p>
            <a:pPr marL="0" indent="0">
              <a:buNone/>
            </a:pPr>
            <a:r>
              <a:rPr lang="en-US" dirty="0"/>
              <a:t>As a rule, they should be:</a:t>
            </a:r>
          </a:p>
          <a:p>
            <a:endParaRPr lang="en-US" sz="1200" dirty="0"/>
          </a:p>
          <a:p>
            <a:pPr lvl="1"/>
            <a:r>
              <a:rPr lang="en-US" dirty="0"/>
              <a:t>Artist résumés</a:t>
            </a:r>
          </a:p>
          <a:p>
            <a:pPr marL="914400" lvl="2" indent="0">
              <a:buNone/>
            </a:pPr>
            <a:r>
              <a:rPr lang="en-US" dirty="0"/>
              <a:t>They should focus on your activities as an artist, including exhibitions, performances, readings, screenings, commissions, collections that have acquired your work, publishing history, residencies, articles and reviews of your work, workshops taught or taken, lectures, panels, education, employment, awards, etc.</a:t>
            </a:r>
          </a:p>
          <a:p>
            <a:pPr marL="457200" lvl="1" indent="0">
              <a:buNone/>
            </a:pPr>
            <a:endParaRPr lang="en-US" sz="2800" dirty="0"/>
          </a:p>
          <a:p>
            <a:pPr lvl="1"/>
            <a:r>
              <a:rPr lang="en-US" dirty="0"/>
              <a:t>Abbreviated</a:t>
            </a:r>
          </a:p>
          <a:p>
            <a:pPr marL="914400" lvl="2" indent="0">
              <a:buNone/>
            </a:pPr>
            <a:r>
              <a:rPr lang="en-US" dirty="0"/>
              <a:t>A suggested length is two-to-four pages.</a:t>
            </a:r>
          </a:p>
          <a:p>
            <a:endParaRPr lang="en-US" dirty="0"/>
          </a:p>
        </p:txBody>
      </p:sp>
    </p:spTree>
    <p:extLst>
      <p:ext uri="{BB962C8B-B14F-4D97-AF65-F5344CB8AC3E}">
        <p14:creationId xmlns:p14="http://schemas.microsoft.com/office/powerpoint/2010/main" val="397013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Résumés or Bios</a:t>
            </a:r>
          </a:p>
        </p:txBody>
      </p:sp>
      <p:sp>
        <p:nvSpPr>
          <p:cNvPr id="3" name="Content Placeholder 2"/>
          <p:cNvSpPr>
            <a:spLocks noGrp="1"/>
          </p:cNvSpPr>
          <p:nvPr>
            <p:ph idx="1"/>
          </p:nvPr>
        </p:nvSpPr>
        <p:spPr>
          <a:xfrm>
            <a:off x="838200" y="1905524"/>
            <a:ext cx="10515600" cy="3811382"/>
          </a:xfrm>
        </p:spPr>
        <p:txBody>
          <a:bodyPr>
            <a:normAutofit/>
          </a:bodyPr>
          <a:lstStyle/>
          <a:p>
            <a:endParaRPr lang="en-US" dirty="0"/>
          </a:p>
          <a:p>
            <a:pPr marL="0" indent="0">
              <a:buNone/>
            </a:pPr>
            <a:r>
              <a:rPr lang="en-US" dirty="0"/>
              <a:t>If you have limited experience as an artist, foreground your existing artistic achievements in your resume and condense your other work and experience into broad background information. </a:t>
            </a:r>
          </a:p>
          <a:p>
            <a:pPr marL="0" indent="0">
              <a:buNone/>
            </a:pPr>
            <a:endParaRPr lang="en-US" dirty="0"/>
          </a:p>
          <a:p>
            <a:pPr marL="0" indent="0">
              <a:buNone/>
            </a:pPr>
            <a:r>
              <a:rPr lang="en-US" dirty="0"/>
              <a:t>Use this situation to make the case that the grant is especially important towards taking a meaningful step forward in your artistic career.</a:t>
            </a:r>
          </a:p>
          <a:p>
            <a:endParaRPr lang="en-US" dirty="0"/>
          </a:p>
        </p:txBody>
      </p:sp>
    </p:spTree>
    <p:extLst>
      <p:ext uri="{BB962C8B-B14F-4D97-AF65-F5344CB8AC3E}">
        <p14:creationId xmlns:p14="http://schemas.microsoft.com/office/powerpoint/2010/main" val="152620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Strong, high-quality work samples are </a:t>
            </a:r>
            <a:r>
              <a:rPr lang="en-US" b="1" dirty="0"/>
              <a:t>essential</a:t>
            </a:r>
            <a:r>
              <a:rPr lang="en-US" dirty="0"/>
              <a:t> for a successful application. </a:t>
            </a:r>
          </a:p>
          <a:p>
            <a:endParaRPr lang="en-US" dirty="0"/>
          </a:p>
          <a:p>
            <a:pPr marL="0" indent="0">
              <a:buNone/>
            </a:pPr>
            <a:r>
              <a:rPr lang="en-US" dirty="0"/>
              <a:t>The first stage in every process is an artistic evaluation, so pay attention to what you choose to submit.</a:t>
            </a:r>
          </a:p>
        </p:txBody>
      </p:sp>
    </p:spTree>
    <p:extLst>
      <p:ext uri="{BB962C8B-B14F-4D97-AF65-F5344CB8AC3E}">
        <p14:creationId xmlns:p14="http://schemas.microsoft.com/office/powerpoint/2010/main" val="132631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1914402"/>
            <a:ext cx="10515600" cy="3811382"/>
          </a:xfrm>
        </p:spPr>
        <p:txBody>
          <a:bodyPr>
            <a:normAutofit/>
          </a:bodyPr>
          <a:lstStyle/>
          <a:p>
            <a:pPr marL="0" indent="0">
              <a:buNone/>
            </a:pPr>
            <a:r>
              <a:rPr lang="en-US" sz="3600" b="1" dirty="0"/>
              <a:t>Selection</a:t>
            </a:r>
          </a:p>
          <a:p>
            <a:pPr marL="0" indent="0">
              <a:buNone/>
            </a:pPr>
            <a:endParaRPr lang="en-US" sz="1100" dirty="0"/>
          </a:p>
          <a:p>
            <a:pPr marL="0" indent="0">
              <a:buNone/>
            </a:pPr>
            <a:r>
              <a:rPr lang="en-US" dirty="0"/>
              <a:t>Be selective about what you include. Choose samples that you consider to be:</a:t>
            </a:r>
          </a:p>
          <a:p>
            <a:pPr marL="0" indent="0">
              <a:buNone/>
            </a:pPr>
            <a:r>
              <a:rPr lang="en-US" dirty="0"/>
              <a:t> </a:t>
            </a:r>
            <a:endParaRPr lang="en-US" sz="3600" dirty="0"/>
          </a:p>
          <a:p>
            <a:pPr lvl="1"/>
            <a:r>
              <a:rPr lang="en-US" dirty="0"/>
              <a:t>Strong and recent representations of the quality of your work. </a:t>
            </a:r>
          </a:p>
          <a:p>
            <a:pPr marL="0" indent="0">
              <a:buNone/>
            </a:pPr>
            <a:endParaRPr lang="en-US" sz="2200" dirty="0"/>
          </a:p>
          <a:p>
            <a:pPr lvl="1"/>
            <a:r>
              <a:rPr lang="en-US" dirty="0"/>
              <a:t>Cohesive and relevant to the project you have proposed. </a:t>
            </a:r>
          </a:p>
        </p:txBody>
      </p:sp>
    </p:spTree>
    <p:extLst>
      <p:ext uri="{BB962C8B-B14F-4D97-AF65-F5344CB8AC3E}">
        <p14:creationId xmlns:p14="http://schemas.microsoft.com/office/powerpoint/2010/main" val="91948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1914402"/>
            <a:ext cx="10515600" cy="3811382"/>
          </a:xfrm>
        </p:spPr>
        <p:txBody>
          <a:bodyPr>
            <a:normAutofit/>
          </a:bodyPr>
          <a:lstStyle/>
          <a:p>
            <a:pPr marL="0" indent="0">
              <a:buNone/>
            </a:pPr>
            <a:r>
              <a:rPr lang="en-US" b="1" dirty="0"/>
              <a:t>Work-sample descriptions and labeling</a:t>
            </a:r>
          </a:p>
          <a:p>
            <a:pPr marL="0" indent="0">
              <a:buNone/>
            </a:pPr>
            <a:endParaRPr lang="en-US" sz="1100" b="1" dirty="0"/>
          </a:p>
          <a:p>
            <a:r>
              <a:rPr lang="en-US" dirty="0"/>
              <a:t>An inventory list should accompany the work samples provided.</a:t>
            </a:r>
          </a:p>
          <a:p>
            <a:pPr marL="0" indent="0">
              <a:buNone/>
            </a:pPr>
            <a:endParaRPr lang="en-US" dirty="0"/>
          </a:p>
          <a:p>
            <a:r>
              <a:rPr lang="en-US" dirty="0"/>
              <a:t>The basic information is specific to each discipline. This will be explained in further detail on the next slides.</a:t>
            </a:r>
          </a:p>
          <a:p>
            <a:pPr marL="0" indent="0">
              <a:buNone/>
            </a:pPr>
            <a:endParaRPr lang="en-US" sz="1100" dirty="0"/>
          </a:p>
        </p:txBody>
      </p:sp>
    </p:spTree>
    <p:extLst>
      <p:ext uri="{BB962C8B-B14F-4D97-AF65-F5344CB8AC3E}">
        <p14:creationId xmlns:p14="http://schemas.microsoft.com/office/powerpoint/2010/main" val="1188531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1914402"/>
            <a:ext cx="10515600" cy="3811382"/>
          </a:xfrm>
        </p:spPr>
        <p:txBody>
          <a:bodyPr>
            <a:normAutofit/>
          </a:bodyPr>
          <a:lstStyle/>
          <a:p>
            <a:pPr marL="0" indent="0">
              <a:buNone/>
            </a:pPr>
            <a:r>
              <a:rPr lang="en-US" sz="3200" b="1" dirty="0"/>
              <a:t>Dance and Performing Arts </a:t>
            </a:r>
          </a:p>
          <a:p>
            <a:pPr marL="0" indent="0">
              <a:buNone/>
            </a:pPr>
            <a:endParaRPr lang="en-US" sz="1100" dirty="0"/>
          </a:p>
          <a:p>
            <a:pPr lvl="0"/>
            <a:r>
              <a:rPr lang="en-US" dirty="0"/>
              <a:t>Documentation of up to three recorded performances. Videos uploaded may not exceed a total time of ten minutes.</a:t>
            </a:r>
          </a:p>
          <a:p>
            <a:pPr marL="457200" lvl="1" indent="0">
              <a:buNone/>
            </a:pPr>
            <a:endParaRPr lang="en-US" dirty="0"/>
          </a:p>
          <a:p>
            <a:pPr marL="457200" lvl="1" indent="0">
              <a:buNone/>
            </a:pPr>
            <a:r>
              <a:rPr lang="en-US" b="1" dirty="0"/>
              <a:t>Description</a:t>
            </a:r>
            <a:r>
              <a:rPr lang="en-US" dirty="0"/>
              <a:t>: include date and location of performance, title of piece, names and roles of key people, including directors, choreographers, lead performers/actors, etc. A short summary may also be included.</a:t>
            </a:r>
          </a:p>
        </p:txBody>
      </p:sp>
    </p:spTree>
    <p:extLst>
      <p:ext uri="{BB962C8B-B14F-4D97-AF65-F5344CB8AC3E}">
        <p14:creationId xmlns:p14="http://schemas.microsoft.com/office/powerpoint/2010/main" val="3640039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1914402"/>
            <a:ext cx="10515600" cy="3811382"/>
          </a:xfrm>
        </p:spPr>
        <p:txBody>
          <a:bodyPr>
            <a:normAutofit fontScale="92500" lnSpcReduction="10000"/>
          </a:bodyPr>
          <a:lstStyle/>
          <a:p>
            <a:pPr marL="0" indent="0">
              <a:buNone/>
            </a:pPr>
            <a:r>
              <a:rPr lang="en-US" sz="3600" b="1" dirty="0"/>
              <a:t>Music</a:t>
            </a:r>
          </a:p>
          <a:p>
            <a:pPr marL="0" indent="0">
              <a:buNone/>
            </a:pPr>
            <a:endParaRPr lang="en-US" sz="1300" b="1" dirty="0"/>
          </a:p>
          <a:p>
            <a:pPr lvl="0"/>
            <a:r>
              <a:rPr lang="en-US" dirty="0"/>
              <a:t>Documentation of up to three recorded performances. Audio or video uploaded may not exceed a total time of ten minutes.</a:t>
            </a:r>
          </a:p>
          <a:p>
            <a:pPr marL="457200" lvl="1" indent="0">
              <a:buNone/>
            </a:pPr>
            <a:endParaRPr lang="en-US" dirty="0"/>
          </a:p>
          <a:p>
            <a:pPr marL="457200" lvl="1" indent="0">
              <a:buNone/>
            </a:pPr>
            <a:r>
              <a:rPr lang="en-US" b="1" dirty="0"/>
              <a:t>Description: </a:t>
            </a:r>
            <a:r>
              <a:rPr lang="en-US" dirty="0"/>
              <a:t>include date and location of performance, title of piece, names and roles of key people, including directors, choreographers, lead performers/actors, etc. A short summary may also be included.</a:t>
            </a:r>
          </a:p>
          <a:p>
            <a:pPr marL="457200" lvl="1" indent="0">
              <a:buNone/>
            </a:pPr>
            <a:endParaRPr lang="en-US" dirty="0"/>
          </a:p>
          <a:p>
            <a:pPr marL="457200" lvl="1" indent="0">
              <a:buNone/>
            </a:pPr>
            <a:r>
              <a:rPr lang="en-US" dirty="0"/>
              <a:t>Composers and songwriters should also submit scores, lyrics, and/or lead sheets, as appropriate.</a:t>
            </a:r>
          </a:p>
          <a:p>
            <a:pPr marL="0" indent="0">
              <a:buNone/>
            </a:pPr>
            <a:endParaRPr lang="en-US" sz="1100" dirty="0"/>
          </a:p>
        </p:txBody>
      </p:sp>
    </p:spTree>
    <p:extLst>
      <p:ext uri="{BB962C8B-B14F-4D97-AF65-F5344CB8AC3E}">
        <p14:creationId xmlns:p14="http://schemas.microsoft.com/office/powerpoint/2010/main" val="26273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1914402"/>
            <a:ext cx="10515600" cy="3811382"/>
          </a:xfrm>
        </p:spPr>
        <p:txBody>
          <a:bodyPr>
            <a:normAutofit/>
          </a:bodyPr>
          <a:lstStyle/>
          <a:p>
            <a:pPr marL="0" indent="0">
              <a:buNone/>
            </a:pPr>
            <a:r>
              <a:rPr lang="en-US" sz="3600" b="1" dirty="0"/>
              <a:t>Writing</a:t>
            </a:r>
          </a:p>
          <a:p>
            <a:pPr marL="0" indent="0">
              <a:buNone/>
            </a:pPr>
            <a:endParaRPr lang="en-US" sz="1300" b="1" dirty="0"/>
          </a:p>
          <a:p>
            <a:pPr lvl="0"/>
            <a:r>
              <a:rPr lang="en-US" dirty="0"/>
              <a:t>Fiction, creative nonfiction, and playwrights may submit no more than 12 pages each of one to two manuscripts. </a:t>
            </a:r>
          </a:p>
          <a:p>
            <a:pPr lvl="0"/>
            <a:endParaRPr lang="en-US" sz="1000" dirty="0"/>
          </a:p>
          <a:p>
            <a:pPr marL="457200" lvl="1" indent="0">
              <a:buNone/>
            </a:pPr>
            <a:r>
              <a:rPr lang="en-US" dirty="0"/>
              <a:t>Poets may submit five to seven poems. </a:t>
            </a:r>
          </a:p>
          <a:p>
            <a:pPr marL="457200" lvl="1" indent="0">
              <a:buNone/>
            </a:pPr>
            <a:endParaRPr lang="en-US" sz="1050" dirty="0"/>
          </a:p>
          <a:p>
            <a:pPr marL="457200" lvl="1" indent="0">
              <a:buNone/>
            </a:pPr>
            <a:r>
              <a:rPr lang="en-US" dirty="0"/>
              <a:t>Playwrights may also submit documentation of a recorded performance or staged reading of their plays (videos, clip not to exceed five minutes.)</a:t>
            </a:r>
          </a:p>
          <a:p>
            <a:pPr marL="0" indent="0">
              <a:buNone/>
            </a:pPr>
            <a:endParaRPr lang="en-US" sz="1100" dirty="0"/>
          </a:p>
        </p:txBody>
      </p:sp>
    </p:spTree>
    <p:extLst>
      <p:ext uri="{BB962C8B-B14F-4D97-AF65-F5344CB8AC3E}">
        <p14:creationId xmlns:p14="http://schemas.microsoft.com/office/powerpoint/2010/main" val="3773265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1914402"/>
            <a:ext cx="10515600" cy="3811382"/>
          </a:xfrm>
        </p:spPr>
        <p:txBody>
          <a:bodyPr>
            <a:normAutofit/>
          </a:bodyPr>
          <a:lstStyle/>
          <a:p>
            <a:pPr marL="0" indent="0">
              <a:buNone/>
            </a:pPr>
            <a:r>
              <a:rPr lang="en-US" sz="3600" b="1" dirty="0"/>
              <a:t>Visual Art and Craft</a:t>
            </a:r>
          </a:p>
          <a:p>
            <a:pPr marL="0" indent="0">
              <a:buNone/>
            </a:pPr>
            <a:endParaRPr lang="en-US" sz="1300" b="1" dirty="0"/>
          </a:p>
          <a:p>
            <a:pPr lvl="0"/>
            <a:r>
              <a:rPr lang="en-US" dirty="0"/>
              <a:t>Up to 15 images of your work.</a:t>
            </a:r>
          </a:p>
          <a:p>
            <a:pPr lvl="0"/>
            <a:endParaRPr lang="en-US" sz="1050" dirty="0"/>
          </a:p>
          <a:p>
            <a:pPr marL="457200" lvl="1" indent="0">
              <a:buNone/>
            </a:pPr>
            <a:r>
              <a:rPr lang="en-US" dirty="0"/>
              <a:t>Images must be high quality – not blurry or pixelated. </a:t>
            </a:r>
          </a:p>
          <a:p>
            <a:pPr lvl="1"/>
            <a:endParaRPr lang="en-US" dirty="0"/>
          </a:p>
          <a:p>
            <a:pPr marL="457200" lvl="1" indent="0">
              <a:buNone/>
            </a:pPr>
            <a:r>
              <a:rPr lang="en-US" b="1" dirty="0"/>
              <a:t>Description: </a:t>
            </a:r>
            <a:r>
              <a:rPr lang="en-US" dirty="0"/>
              <a:t>title, date of completion, medium, and dimensions.</a:t>
            </a:r>
          </a:p>
        </p:txBody>
      </p:sp>
    </p:spTree>
    <p:extLst>
      <p:ext uri="{BB962C8B-B14F-4D97-AF65-F5344CB8AC3E}">
        <p14:creationId xmlns:p14="http://schemas.microsoft.com/office/powerpoint/2010/main" val="301808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Application</a:t>
            </a:r>
          </a:p>
        </p:txBody>
      </p:sp>
      <p:sp>
        <p:nvSpPr>
          <p:cNvPr id="6" name="TextBox 5"/>
          <p:cNvSpPr txBox="1"/>
          <p:nvPr/>
        </p:nvSpPr>
        <p:spPr>
          <a:xfrm>
            <a:off x="838200" y="2005263"/>
            <a:ext cx="10515600" cy="2893100"/>
          </a:xfrm>
          <a:prstGeom prst="rect">
            <a:avLst/>
          </a:prstGeom>
          <a:noFill/>
        </p:spPr>
        <p:txBody>
          <a:bodyPr wrap="square" rtlCol="0">
            <a:spAutoFit/>
          </a:bodyPr>
          <a:lstStyle/>
          <a:p>
            <a:pPr marL="285750" indent="-285750">
              <a:buFont typeface="Arial" panose="020B0604020202020204" pitchFamily="34" charset="0"/>
              <a:buChar char="•"/>
            </a:pPr>
            <a:r>
              <a:rPr lang="en-US" sz="2600" dirty="0"/>
              <a:t>The Artist Support Grant is intended to support a broad range of talented visual, performing, literary, and interdisciplinary artists. </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Eligible candidates may be either emerging or established artists. Applicants should demonstrate a commitment to spending a significant portion of their time on their work as artists. </a:t>
            </a:r>
          </a:p>
          <a:p>
            <a:endParaRPr lang="en-US" sz="2600" dirty="0">
              <a:highlight>
                <a:srgbClr val="FFFF00"/>
              </a:highlight>
            </a:endParaRPr>
          </a:p>
        </p:txBody>
      </p:sp>
    </p:spTree>
    <p:extLst>
      <p:ext uri="{BB962C8B-B14F-4D97-AF65-F5344CB8AC3E}">
        <p14:creationId xmlns:p14="http://schemas.microsoft.com/office/powerpoint/2010/main" val="2949891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1914402"/>
            <a:ext cx="10515600" cy="3811382"/>
          </a:xfrm>
        </p:spPr>
        <p:txBody>
          <a:bodyPr>
            <a:normAutofit/>
          </a:bodyPr>
          <a:lstStyle/>
          <a:p>
            <a:pPr marL="0" indent="0">
              <a:buNone/>
            </a:pPr>
            <a:r>
              <a:rPr lang="en-US" sz="3600" b="1" dirty="0"/>
              <a:t>Good Examples:</a:t>
            </a:r>
          </a:p>
          <a:p>
            <a:pPr marL="0" indent="0">
              <a:buNone/>
            </a:pPr>
            <a:r>
              <a:rPr lang="en-US" sz="3200" dirty="0"/>
              <a:t>No </a:t>
            </a:r>
            <a:r>
              <a:rPr lang="en-US" sz="3200" dirty="0" err="1"/>
              <a:t>keystoning</a:t>
            </a:r>
            <a:endParaRPr lang="en-US" sz="3200" dirty="0"/>
          </a:p>
          <a:p>
            <a:pPr marL="0" indent="0">
              <a:buNone/>
            </a:pPr>
            <a:r>
              <a:rPr lang="en-US" sz="3200" dirty="0"/>
              <a:t>Clear, high quality</a:t>
            </a:r>
          </a:p>
          <a:p>
            <a:pPr marL="0" indent="0">
              <a:buNone/>
            </a:pPr>
            <a:r>
              <a:rPr lang="en-US" sz="3200" dirty="0"/>
              <a:t>Image is of work only</a:t>
            </a:r>
          </a:p>
          <a:p>
            <a:pPr marL="0" indent="0">
              <a:buNone/>
            </a:pPr>
            <a:r>
              <a:rPr lang="en-US" sz="3200" dirty="0"/>
              <a:t>Simple background</a:t>
            </a:r>
            <a:endParaRPr lang="en-US" sz="2400" dirty="0"/>
          </a:p>
        </p:txBody>
      </p:sp>
      <p:pic>
        <p:nvPicPr>
          <p:cNvPr id="4" name="Picture 3">
            <a:extLst>
              <a:ext uri="{FF2B5EF4-FFF2-40B4-BE49-F238E27FC236}">
                <a16:creationId xmlns:a16="http://schemas.microsoft.com/office/drawing/2014/main" id="{E8C11DBB-2DB0-4842-91DE-C99904706DAC}"/>
              </a:ext>
            </a:extLst>
          </p:cNvPr>
          <p:cNvPicPr>
            <a:picLocks noChangeAspect="1"/>
          </p:cNvPicPr>
          <p:nvPr/>
        </p:nvPicPr>
        <p:blipFill>
          <a:blip r:embed="rId2"/>
          <a:stretch>
            <a:fillRect/>
          </a:stretch>
        </p:blipFill>
        <p:spPr>
          <a:xfrm>
            <a:off x="5286272" y="2017058"/>
            <a:ext cx="2608836" cy="3476273"/>
          </a:xfrm>
          <a:prstGeom prst="rect">
            <a:avLst/>
          </a:prstGeom>
        </p:spPr>
      </p:pic>
      <p:sp>
        <p:nvSpPr>
          <p:cNvPr id="5" name="TextBox 4">
            <a:extLst>
              <a:ext uri="{FF2B5EF4-FFF2-40B4-BE49-F238E27FC236}">
                <a16:creationId xmlns:a16="http://schemas.microsoft.com/office/drawing/2014/main" id="{6FA45710-B74A-44F9-8604-A9778826CD4F}"/>
              </a:ext>
            </a:extLst>
          </p:cNvPr>
          <p:cNvSpPr txBox="1"/>
          <p:nvPr/>
        </p:nvSpPr>
        <p:spPr>
          <a:xfrm>
            <a:off x="5531746" y="5500936"/>
            <a:ext cx="2117887" cy="253916"/>
          </a:xfrm>
          <a:prstGeom prst="rect">
            <a:avLst/>
          </a:prstGeom>
          <a:noFill/>
        </p:spPr>
        <p:txBody>
          <a:bodyPr wrap="none" rtlCol="0">
            <a:spAutoFit/>
          </a:bodyPr>
          <a:lstStyle/>
          <a:p>
            <a:r>
              <a:rPr lang="en-US" sz="1050" dirty="0"/>
              <a:t>Image courtesy of Liz Kelly Pottery</a:t>
            </a:r>
          </a:p>
        </p:txBody>
      </p:sp>
      <p:pic>
        <p:nvPicPr>
          <p:cNvPr id="1026" name="Picture 2" descr="There Will Be No Miracles Here&#10;">
            <a:extLst>
              <a:ext uri="{FF2B5EF4-FFF2-40B4-BE49-F238E27FC236}">
                <a16:creationId xmlns:a16="http://schemas.microsoft.com/office/drawing/2014/main" id="{D2AD2488-256C-4F05-98D4-254980E8F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194" y="2017059"/>
            <a:ext cx="2766510" cy="34671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21A504-3861-443C-971F-14445509D64D}"/>
              </a:ext>
            </a:extLst>
          </p:cNvPr>
          <p:cNvSpPr txBox="1"/>
          <p:nvPr/>
        </p:nvSpPr>
        <p:spPr>
          <a:xfrm>
            <a:off x="8360343" y="5500936"/>
            <a:ext cx="2967479" cy="253916"/>
          </a:xfrm>
          <a:prstGeom prst="rect">
            <a:avLst/>
          </a:prstGeom>
          <a:noFill/>
        </p:spPr>
        <p:txBody>
          <a:bodyPr wrap="none" rtlCol="0">
            <a:spAutoFit/>
          </a:bodyPr>
          <a:lstStyle/>
          <a:p>
            <a:r>
              <a:rPr lang="en-US" sz="1050" i="1" dirty="0"/>
              <a:t>There Will Be No Miracles Here </a:t>
            </a:r>
            <a:r>
              <a:rPr lang="en-US" sz="1050" dirty="0"/>
              <a:t>by Antoine Williams</a:t>
            </a:r>
            <a:endParaRPr lang="en-US" sz="1050" i="1" dirty="0"/>
          </a:p>
        </p:txBody>
      </p:sp>
    </p:spTree>
    <p:extLst>
      <p:ext uri="{BB962C8B-B14F-4D97-AF65-F5344CB8AC3E}">
        <p14:creationId xmlns:p14="http://schemas.microsoft.com/office/powerpoint/2010/main" val="3884907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061"/>
            <a:ext cx="10515600" cy="1325563"/>
          </a:xfrm>
        </p:spPr>
        <p:txBody>
          <a:bodyPr/>
          <a:lstStyle/>
          <a:p>
            <a:r>
              <a:rPr lang="en-US" dirty="0"/>
              <a:t>Work Samples</a:t>
            </a:r>
          </a:p>
        </p:txBody>
      </p:sp>
      <p:sp>
        <p:nvSpPr>
          <p:cNvPr id="3" name="Content Placeholder 2"/>
          <p:cNvSpPr>
            <a:spLocks noGrp="1"/>
          </p:cNvSpPr>
          <p:nvPr>
            <p:ph idx="1"/>
          </p:nvPr>
        </p:nvSpPr>
        <p:spPr>
          <a:xfrm>
            <a:off x="838200" y="1150726"/>
            <a:ext cx="10515600" cy="3811382"/>
          </a:xfrm>
        </p:spPr>
        <p:txBody>
          <a:bodyPr>
            <a:normAutofit/>
          </a:bodyPr>
          <a:lstStyle/>
          <a:p>
            <a:pPr marL="0" indent="0">
              <a:buNone/>
            </a:pPr>
            <a:r>
              <a:rPr lang="en-US" sz="3600" dirty="0"/>
              <a:t>Three-Dimensional</a:t>
            </a:r>
          </a:p>
        </p:txBody>
      </p:sp>
      <p:pic>
        <p:nvPicPr>
          <p:cNvPr id="7" name="Picture 4" descr="DCP_5028">
            <a:extLst>
              <a:ext uri="{FF2B5EF4-FFF2-40B4-BE49-F238E27FC236}">
                <a16:creationId xmlns:a16="http://schemas.microsoft.com/office/drawing/2014/main" id="{299EB2E2-0C96-4E9B-A7F3-E4316D96B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821" y="1909588"/>
            <a:ext cx="2485157" cy="372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82BC79D-7D5D-45BD-8222-6CB63FF4E88E}"/>
              </a:ext>
            </a:extLst>
          </p:cNvPr>
          <p:cNvSpPr txBox="1"/>
          <p:nvPr/>
        </p:nvSpPr>
        <p:spPr>
          <a:xfrm>
            <a:off x="838200" y="2034742"/>
            <a:ext cx="529312" cy="369332"/>
          </a:xfrm>
          <a:prstGeom prst="rect">
            <a:avLst/>
          </a:prstGeom>
          <a:noFill/>
        </p:spPr>
        <p:txBody>
          <a:bodyPr wrap="none" rtlCol="0">
            <a:spAutoFit/>
          </a:bodyPr>
          <a:lstStyle/>
          <a:p>
            <a:r>
              <a:rPr lang="en-US" dirty="0"/>
              <a:t>No:</a:t>
            </a:r>
          </a:p>
        </p:txBody>
      </p:sp>
      <p:sp>
        <p:nvSpPr>
          <p:cNvPr id="10" name="TextBox 9">
            <a:extLst>
              <a:ext uri="{FF2B5EF4-FFF2-40B4-BE49-F238E27FC236}">
                <a16:creationId xmlns:a16="http://schemas.microsoft.com/office/drawing/2014/main" id="{AB443DFC-7A5E-4C48-9FE1-92AFB48677D0}"/>
              </a:ext>
            </a:extLst>
          </p:cNvPr>
          <p:cNvSpPr txBox="1"/>
          <p:nvPr/>
        </p:nvSpPr>
        <p:spPr>
          <a:xfrm>
            <a:off x="5807637" y="2034742"/>
            <a:ext cx="573811" cy="369332"/>
          </a:xfrm>
          <a:prstGeom prst="rect">
            <a:avLst/>
          </a:prstGeom>
          <a:noFill/>
        </p:spPr>
        <p:txBody>
          <a:bodyPr wrap="none" rtlCol="0">
            <a:spAutoFit/>
          </a:bodyPr>
          <a:lstStyle/>
          <a:p>
            <a:r>
              <a:rPr lang="en-US" dirty="0"/>
              <a:t>Yes:</a:t>
            </a:r>
          </a:p>
        </p:txBody>
      </p:sp>
      <p:pic>
        <p:nvPicPr>
          <p:cNvPr id="12" name="Picture 4" descr="Holloman Brown S970701">
            <a:extLst>
              <a:ext uri="{FF2B5EF4-FFF2-40B4-BE49-F238E27FC236}">
                <a16:creationId xmlns:a16="http://schemas.microsoft.com/office/drawing/2014/main" id="{1992DEDB-F560-44CB-891E-3E6AC4F5D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829" y="1909588"/>
            <a:ext cx="2251248" cy="374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B93720E-4A58-460A-97D8-3F98B20BE2B2}"/>
              </a:ext>
            </a:extLst>
          </p:cNvPr>
          <p:cNvSpPr txBox="1"/>
          <p:nvPr/>
        </p:nvSpPr>
        <p:spPr>
          <a:xfrm>
            <a:off x="9715040" y="5453358"/>
            <a:ext cx="2476960" cy="253916"/>
          </a:xfrm>
          <a:prstGeom prst="rect">
            <a:avLst/>
          </a:prstGeom>
          <a:noFill/>
        </p:spPr>
        <p:txBody>
          <a:bodyPr wrap="none" rtlCol="0">
            <a:spAutoFit/>
          </a:bodyPr>
          <a:lstStyle/>
          <a:p>
            <a:r>
              <a:rPr lang="en-US" sz="1050" dirty="0"/>
              <a:t>Images courtesy Pitt County Arts Council </a:t>
            </a:r>
          </a:p>
        </p:txBody>
      </p:sp>
    </p:spTree>
    <p:extLst>
      <p:ext uri="{BB962C8B-B14F-4D97-AF65-F5344CB8AC3E}">
        <p14:creationId xmlns:p14="http://schemas.microsoft.com/office/powerpoint/2010/main" val="2773231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061"/>
            <a:ext cx="10515600" cy="1325563"/>
          </a:xfrm>
        </p:spPr>
        <p:txBody>
          <a:bodyPr/>
          <a:lstStyle/>
          <a:p>
            <a:r>
              <a:rPr lang="en-US" dirty="0"/>
              <a:t>Work Samples</a:t>
            </a:r>
          </a:p>
        </p:txBody>
      </p:sp>
      <p:sp>
        <p:nvSpPr>
          <p:cNvPr id="3" name="Content Placeholder 2"/>
          <p:cNvSpPr>
            <a:spLocks noGrp="1"/>
          </p:cNvSpPr>
          <p:nvPr>
            <p:ph idx="1"/>
          </p:nvPr>
        </p:nvSpPr>
        <p:spPr>
          <a:xfrm>
            <a:off x="838200" y="1150726"/>
            <a:ext cx="10515600" cy="3811382"/>
          </a:xfrm>
        </p:spPr>
        <p:txBody>
          <a:bodyPr>
            <a:normAutofit/>
          </a:bodyPr>
          <a:lstStyle/>
          <a:p>
            <a:pPr marL="0" indent="0">
              <a:buNone/>
            </a:pPr>
            <a:r>
              <a:rPr lang="en-US" sz="3600" dirty="0"/>
              <a:t>Two-Dimensional</a:t>
            </a:r>
          </a:p>
        </p:txBody>
      </p:sp>
      <p:sp>
        <p:nvSpPr>
          <p:cNvPr id="9" name="TextBox 8">
            <a:extLst>
              <a:ext uri="{FF2B5EF4-FFF2-40B4-BE49-F238E27FC236}">
                <a16:creationId xmlns:a16="http://schemas.microsoft.com/office/drawing/2014/main" id="{E82BC79D-7D5D-45BD-8222-6CB63FF4E88E}"/>
              </a:ext>
            </a:extLst>
          </p:cNvPr>
          <p:cNvSpPr txBox="1"/>
          <p:nvPr/>
        </p:nvSpPr>
        <p:spPr>
          <a:xfrm>
            <a:off x="838200" y="2034742"/>
            <a:ext cx="529312" cy="369332"/>
          </a:xfrm>
          <a:prstGeom prst="rect">
            <a:avLst/>
          </a:prstGeom>
          <a:noFill/>
        </p:spPr>
        <p:txBody>
          <a:bodyPr wrap="none" rtlCol="0">
            <a:spAutoFit/>
          </a:bodyPr>
          <a:lstStyle/>
          <a:p>
            <a:r>
              <a:rPr lang="en-US" dirty="0"/>
              <a:t>No:</a:t>
            </a:r>
          </a:p>
        </p:txBody>
      </p:sp>
      <p:pic>
        <p:nvPicPr>
          <p:cNvPr id="5" name="Picture 4">
            <a:extLst>
              <a:ext uri="{FF2B5EF4-FFF2-40B4-BE49-F238E27FC236}">
                <a16:creationId xmlns:a16="http://schemas.microsoft.com/office/drawing/2014/main" id="{16ACBCA9-FF32-435A-8E09-37BE2F43A946}"/>
              </a:ext>
            </a:extLst>
          </p:cNvPr>
          <p:cNvPicPr>
            <a:picLocks noChangeAspect="1"/>
          </p:cNvPicPr>
          <p:nvPr/>
        </p:nvPicPr>
        <p:blipFill>
          <a:blip r:embed="rId2"/>
          <a:stretch>
            <a:fillRect/>
          </a:stretch>
        </p:blipFill>
        <p:spPr>
          <a:xfrm>
            <a:off x="1545065" y="2219408"/>
            <a:ext cx="4647998" cy="3100308"/>
          </a:xfrm>
          <a:prstGeom prst="rect">
            <a:avLst/>
          </a:prstGeom>
        </p:spPr>
      </p:pic>
      <p:pic>
        <p:nvPicPr>
          <p:cNvPr id="8" name="Picture 7">
            <a:extLst>
              <a:ext uri="{FF2B5EF4-FFF2-40B4-BE49-F238E27FC236}">
                <a16:creationId xmlns:a16="http://schemas.microsoft.com/office/drawing/2014/main" id="{EC96A13C-EB04-4E74-AB31-824DD5C3EC1D}"/>
              </a:ext>
            </a:extLst>
          </p:cNvPr>
          <p:cNvPicPr>
            <a:picLocks noChangeAspect="1"/>
          </p:cNvPicPr>
          <p:nvPr/>
        </p:nvPicPr>
        <p:blipFill>
          <a:blip r:embed="rId3"/>
          <a:stretch>
            <a:fillRect/>
          </a:stretch>
        </p:blipFill>
        <p:spPr>
          <a:xfrm>
            <a:off x="6443657" y="2221050"/>
            <a:ext cx="4647998" cy="3098666"/>
          </a:xfrm>
          <a:prstGeom prst="rect">
            <a:avLst/>
          </a:prstGeom>
        </p:spPr>
      </p:pic>
      <p:sp>
        <p:nvSpPr>
          <p:cNvPr id="10" name="TextBox 9">
            <a:extLst>
              <a:ext uri="{FF2B5EF4-FFF2-40B4-BE49-F238E27FC236}">
                <a16:creationId xmlns:a16="http://schemas.microsoft.com/office/drawing/2014/main" id="{5B3ABE02-2FFD-48F4-9BC9-825B2C343937}"/>
              </a:ext>
            </a:extLst>
          </p:cNvPr>
          <p:cNvSpPr txBox="1"/>
          <p:nvPr/>
        </p:nvSpPr>
        <p:spPr>
          <a:xfrm>
            <a:off x="8645236" y="5319716"/>
            <a:ext cx="6096000" cy="261610"/>
          </a:xfrm>
          <a:prstGeom prst="rect">
            <a:avLst/>
          </a:prstGeom>
          <a:noFill/>
        </p:spPr>
        <p:txBody>
          <a:bodyPr wrap="square">
            <a:spAutoFit/>
          </a:bodyPr>
          <a:lstStyle/>
          <a:p>
            <a:r>
              <a:rPr lang="en-US" sz="1100" dirty="0"/>
              <a:t>Images courtesy Pitt County Arts Council </a:t>
            </a:r>
          </a:p>
        </p:txBody>
      </p:sp>
    </p:spTree>
    <p:extLst>
      <p:ext uri="{BB962C8B-B14F-4D97-AF65-F5344CB8AC3E}">
        <p14:creationId xmlns:p14="http://schemas.microsoft.com/office/powerpoint/2010/main" val="1649423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061"/>
            <a:ext cx="10515600" cy="1325563"/>
          </a:xfrm>
        </p:spPr>
        <p:txBody>
          <a:bodyPr/>
          <a:lstStyle/>
          <a:p>
            <a:r>
              <a:rPr lang="en-US" dirty="0"/>
              <a:t>Work Samples</a:t>
            </a:r>
          </a:p>
        </p:txBody>
      </p:sp>
      <p:sp>
        <p:nvSpPr>
          <p:cNvPr id="3" name="Content Placeholder 2"/>
          <p:cNvSpPr>
            <a:spLocks noGrp="1"/>
          </p:cNvSpPr>
          <p:nvPr>
            <p:ph idx="1"/>
          </p:nvPr>
        </p:nvSpPr>
        <p:spPr>
          <a:xfrm>
            <a:off x="838200" y="1150726"/>
            <a:ext cx="10515600" cy="3811382"/>
          </a:xfrm>
        </p:spPr>
        <p:txBody>
          <a:bodyPr>
            <a:normAutofit/>
          </a:bodyPr>
          <a:lstStyle/>
          <a:p>
            <a:pPr marL="0" indent="0">
              <a:buNone/>
            </a:pPr>
            <a:r>
              <a:rPr lang="en-US" sz="3600" dirty="0"/>
              <a:t>Two-Dimensional</a:t>
            </a:r>
          </a:p>
        </p:txBody>
      </p:sp>
      <p:sp>
        <p:nvSpPr>
          <p:cNvPr id="9" name="TextBox 8">
            <a:extLst>
              <a:ext uri="{FF2B5EF4-FFF2-40B4-BE49-F238E27FC236}">
                <a16:creationId xmlns:a16="http://schemas.microsoft.com/office/drawing/2014/main" id="{E82BC79D-7D5D-45BD-8222-6CB63FF4E88E}"/>
              </a:ext>
            </a:extLst>
          </p:cNvPr>
          <p:cNvSpPr txBox="1"/>
          <p:nvPr/>
        </p:nvSpPr>
        <p:spPr>
          <a:xfrm>
            <a:off x="917543" y="2104008"/>
            <a:ext cx="573811" cy="369332"/>
          </a:xfrm>
          <a:prstGeom prst="rect">
            <a:avLst/>
          </a:prstGeom>
          <a:noFill/>
        </p:spPr>
        <p:txBody>
          <a:bodyPr wrap="none" rtlCol="0">
            <a:spAutoFit/>
          </a:bodyPr>
          <a:lstStyle/>
          <a:p>
            <a:r>
              <a:rPr lang="en-US" dirty="0"/>
              <a:t>Yes:</a:t>
            </a:r>
          </a:p>
        </p:txBody>
      </p:sp>
      <p:pic>
        <p:nvPicPr>
          <p:cNvPr id="6" name="Picture 5">
            <a:extLst>
              <a:ext uri="{FF2B5EF4-FFF2-40B4-BE49-F238E27FC236}">
                <a16:creationId xmlns:a16="http://schemas.microsoft.com/office/drawing/2014/main" id="{366FE45B-EE59-46A9-9D66-E43BD66FC71C}"/>
              </a:ext>
            </a:extLst>
          </p:cNvPr>
          <p:cNvPicPr>
            <a:picLocks noChangeAspect="1"/>
          </p:cNvPicPr>
          <p:nvPr/>
        </p:nvPicPr>
        <p:blipFill rotWithShape="1">
          <a:blip r:embed="rId2"/>
          <a:srcRect l="21483" t="22250" r="19343" b="19266"/>
          <a:stretch/>
        </p:blipFill>
        <p:spPr>
          <a:xfrm>
            <a:off x="3623569" y="2104008"/>
            <a:ext cx="4934505" cy="3253063"/>
          </a:xfrm>
          <a:prstGeom prst="rect">
            <a:avLst/>
          </a:prstGeom>
        </p:spPr>
      </p:pic>
      <p:sp>
        <p:nvSpPr>
          <p:cNvPr id="7" name="TextBox 6">
            <a:extLst>
              <a:ext uri="{FF2B5EF4-FFF2-40B4-BE49-F238E27FC236}">
                <a16:creationId xmlns:a16="http://schemas.microsoft.com/office/drawing/2014/main" id="{F862A8C6-3FA8-41B5-8E1C-1B1AD387E666}"/>
              </a:ext>
            </a:extLst>
          </p:cNvPr>
          <p:cNvSpPr txBox="1"/>
          <p:nvPr/>
        </p:nvSpPr>
        <p:spPr>
          <a:xfrm>
            <a:off x="6198833" y="5334882"/>
            <a:ext cx="6094520" cy="261610"/>
          </a:xfrm>
          <a:prstGeom prst="rect">
            <a:avLst/>
          </a:prstGeom>
          <a:noFill/>
        </p:spPr>
        <p:txBody>
          <a:bodyPr wrap="square">
            <a:spAutoFit/>
          </a:bodyPr>
          <a:lstStyle/>
          <a:p>
            <a:r>
              <a:rPr lang="en-US" sz="1100" dirty="0"/>
              <a:t>Image courtesy Pitt County Arts Council </a:t>
            </a:r>
          </a:p>
        </p:txBody>
      </p:sp>
    </p:spTree>
    <p:extLst>
      <p:ext uri="{BB962C8B-B14F-4D97-AF65-F5344CB8AC3E}">
        <p14:creationId xmlns:p14="http://schemas.microsoft.com/office/powerpoint/2010/main" val="1246715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1914402"/>
            <a:ext cx="10515600" cy="3811382"/>
          </a:xfrm>
        </p:spPr>
        <p:txBody>
          <a:bodyPr>
            <a:normAutofit/>
          </a:bodyPr>
          <a:lstStyle/>
          <a:p>
            <a:pPr marL="0" indent="0">
              <a:buNone/>
            </a:pPr>
            <a:r>
              <a:rPr lang="en-US" sz="3600" b="1" dirty="0"/>
              <a:t>Film</a:t>
            </a:r>
          </a:p>
          <a:p>
            <a:pPr marL="0" indent="0">
              <a:buNone/>
            </a:pPr>
            <a:endParaRPr lang="en-US" sz="1300" b="1" dirty="0"/>
          </a:p>
          <a:p>
            <a:pPr lvl="0"/>
            <a:r>
              <a:rPr lang="en-US" dirty="0"/>
              <a:t>Documentation of one or more completed films. </a:t>
            </a:r>
          </a:p>
          <a:p>
            <a:pPr lvl="0"/>
            <a:endParaRPr lang="en-US" sz="1100" dirty="0"/>
          </a:p>
          <a:p>
            <a:pPr marL="457200" lvl="1" indent="0">
              <a:buNone/>
            </a:pPr>
            <a:r>
              <a:rPr lang="en-US" dirty="0"/>
              <a:t>Video clips not to exceed five minutes.</a:t>
            </a:r>
          </a:p>
          <a:p>
            <a:pPr marL="457200" lvl="1" indent="0">
              <a:buNone/>
            </a:pPr>
            <a:endParaRPr lang="en-US" sz="1400" dirty="0"/>
          </a:p>
          <a:p>
            <a:pPr marL="457200" lvl="1" indent="0">
              <a:buNone/>
            </a:pPr>
            <a:r>
              <a:rPr lang="en-US" b="1" dirty="0"/>
              <a:t>Description: </a:t>
            </a:r>
            <a:r>
              <a:rPr lang="en-US" dirty="0"/>
              <a:t>include date and location of performance, title of piece, names and roles of key people, including directors, choreographers, lead performers/actors, etc. A short summary may also be included.</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663976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2109078"/>
            <a:ext cx="10515600" cy="2639843"/>
          </a:xfrm>
        </p:spPr>
        <p:txBody>
          <a:bodyPr>
            <a:normAutofit/>
          </a:bodyPr>
          <a:lstStyle/>
          <a:p>
            <a:r>
              <a:rPr lang="en-US" dirty="0"/>
              <a:t>For video and audio work samples:</a:t>
            </a:r>
          </a:p>
          <a:p>
            <a:endParaRPr lang="en-US" sz="1400" dirty="0"/>
          </a:p>
          <a:p>
            <a:pPr marL="457200" lvl="1" indent="0">
              <a:buNone/>
            </a:pPr>
            <a:r>
              <a:rPr lang="en-US" dirty="0"/>
              <a:t>Note that due to file sizes, YouTube and Vimeo links are preferred for video.</a:t>
            </a:r>
          </a:p>
          <a:p>
            <a:pPr marL="457200" lvl="1" indent="0">
              <a:buNone/>
            </a:pPr>
            <a:r>
              <a:rPr lang="en-US" dirty="0"/>
              <a:t>Please indicate if the work sample is professionally mastered. Do not upload MP4 files directly to the application. </a:t>
            </a:r>
            <a:endParaRPr lang="en-US" sz="3200" b="1" dirty="0"/>
          </a:p>
          <a:p>
            <a:endParaRPr lang="en-US" sz="3600" b="1" dirty="0"/>
          </a:p>
          <a:p>
            <a:pPr marL="0" indent="0">
              <a:buNone/>
            </a:pPr>
            <a:endParaRPr lang="en-US" sz="1300" b="1" dirty="0"/>
          </a:p>
        </p:txBody>
      </p:sp>
    </p:spTree>
    <p:extLst>
      <p:ext uri="{BB962C8B-B14F-4D97-AF65-F5344CB8AC3E}">
        <p14:creationId xmlns:p14="http://schemas.microsoft.com/office/powerpoint/2010/main" val="2621226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Samples</a:t>
            </a:r>
          </a:p>
        </p:txBody>
      </p:sp>
      <p:sp>
        <p:nvSpPr>
          <p:cNvPr id="3" name="Content Placeholder 2"/>
          <p:cNvSpPr>
            <a:spLocks noGrp="1"/>
          </p:cNvSpPr>
          <p:nvPr>
            <p:ph idx="1"/>
          </p:nvPr>
        </p:nvSpPr>
        <p:spPr>
          <a:xfrm>
            <a:off x="838200" y="2109078"/>
            <a:ext cx="10515600" cy="2639843"/>
          </a:xfrm>
        </p:spPr>
        <p:txBody>
          <a:bodyPr>
            <a:normAutofit/>
          </a:bodyPr>
          <a:lstStyle/>
          <a:p>
            <a:r>
              <a:rPr lang="en-US" sz="3600" b="1" dirty="0"/>
              <a:t>Samples must be of your work only!</a:t>
            </a:r>
          </a:p>
          <a:p>
            <a:endParaRPr lang="en-US" sz="3600" b="1" dirty="0"/>
          </a:p>
          <a:p>
            <a:r>
              <a:rPr lang="en-US" sz="3600" b="1" dirty="0"/>
              <a:t>Work must be completed within the past three years. </a:t>
            </a:r>
          </a:p>
          <a:p>
            <a:endParaRPr lang="en-US" sz="3600" b="1" dirty="0"/>
          </a:p>
          <a:p>
            <a:pPr marL="0" indent="0">
              <a:buNone/>
            </a:pPr>
            <a:endParaRPr lang="en-US" sz="1300" b="1" dirty="0"/>
          </a:p>
        </p:txBody>
      </p:sp>
    </p:spTree>
    <p:extLst>
      <p:ext uri="{BB962C8B-B14F-4D97-AF65-F5344CB8AC3E}">
        <p14:creationId xmlns:p14="http://schemas.microsoft.com/office/powerpoint/2010/main" val="1728507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of Recommendation</a:t>
            </a:r>
          </a:p>
        </p:txBody>
      </p:sp>
      <p:sp>
        <p:nvSpPr>
          <p:cNvPr id="3" name="Content Placeholder 2"/>
          <p:cNvSpPr>
            <a:spLocks noGrp="1"/>
          </p:cNvSpPr>
          <p:nvPr>
            <p:ph idx="1"/>
          </p:nvPr>
        </p:nvSpPr>
        <p:spPr>
          <a:xfrm>
            <a:off x="838200" y="1988598"/>
            <a:ext cx="10515600" cy="3844031"/>
          </a:xfrm>
        </p:spPr>
        <p:txBody>
          <a:bodyPr>
            <a:normAutofit fontScale="92500" lnSpcReduction="10000"/>
          </a:bodyPr>
          <a:lstStyle/>
          <a:p>
            <a:r>
              <a:rPr lang="en-US" dirty="0"/>
              <a:t>Letters of recommendation are sometimes required, sometimes optional</a:t>
            </a:r>
            <a:r>
              <a:rPr lang="en-US" sz="1600" dirty="0"/>
              <a:t> </a:t>
            </a:r>
            <a:r>
              <a:rPr lang="en-US" dirty="0"/>
              <a:t>, but they should always be the least important part of your proposal. </a:t>
            </a:r>
          </a:p>
          <a:p>
            <a:endParaRPr lang="en-US" dirty="0">
              <a:solidFill>
                <a:srgbClr val="FF0000"/>
              </a:solidFill>
            </a:endParaRPr>
          </a:p>
          <a:p>
            <a:r>
              <a:rPr lang="en-US" dirty="0"/>
              <a:t>Have qualified references who can speak specifically and enthusiastically about your abilities as an artist.</a:t>
            </a:r>
          </a:p>
          <a:p>
            <a:pPr marL="0" indent="0">
              <a:buNone/>
            </a:pPr>
            <a:endParaRPr lang="en-US" sz="1700" dirty="0"/>
          </a:p>
          <a:p>
            <a:r>
              <a:rPr lang="en-US" dirty="0"/>
              <a:t>Consider the following as you choose your references:</a:t>
            </a:r>
          </a:p>
          <a:p>
            <a:pPr lvl="1"/>
            <a:r>
              <a:rPr lang="en-US" dirty="0"/>
              <a:t>First-hand knowledge of your work as an artist</a:t>
            </a:r>
          </a:p>
          <a:p>
            <a:pPr lvl="1"/>
            <a:r>
              <a:rPr lang="en-US" dirty="0"/>
              <a:t>Professional credentials (this is not a personal recommendation)</a:t>
            </a:r>
          </a:p>
          <a:p>
            <a:pPr lvl="1"/>
            <a:r>
              <a:rPr lang="en-US" dirty="0"/>
              <a:t>How recent is the reference’s encounter with your work?</a:t>
            </a:r>
          </a:p>
          <a:p>
            <a:endParaRPr lang="en-US" sz="3600" b="1" dirty="0"/>
          </a:p>
          <a:p>
            <a:pPr marL="0" indent="0">
              <a:buNone/>
            </a:pPr>
            <a:endParaRPr lang="en-US" sz="1300" b="1" dirty="0"/>
          </a:p>
        </p:txBody>
      </p:sp>
    </p:spTree>
    <p:extLst>
      <p:ext uri="{BB962C8B-B14F-4D97-AF65-F5344CB8AC3E}">
        <p14:creationId xmlns:p14="http://schemas.microsoft.com/office/powerpoint/2010/main" val="317207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Checklist</a:t>
            </a:r>
          </a:p>
        </p:txBody>
      </p:sp>
      <p:sp>
        <p:nvSpPr>
          <p:cNvPr id="3" name="Content Placeholder 2"/>
          <p:cNvSpPr>
            <a:spLocks noGrp="1"/>
          </p:cNvSpPr>
          <p:nvPr>
            <p:ph idx="1"/>
          </p:nvPr>
        </p:nvSpPr>
        <p:spPr>
          <a:xfrm>
            <a:off x="838200" y="1882065"/>
            <a:ext cx="10515600" cy="3844031"/>
          </a:xfrm>
        </p:spPr>
        <p:txBody>
          <a:bodyPr>
            <a:normAutofit fontScale="85000" lnSpcReduction="10000"/>
          </a:bodyPr>
          <a:lstStyle/>
          <a:p>
            <a:pPr lvl="0"/>
            <a:r>
              <a:rPr lang="en-US" b="1" dirty="0"/>
              <a:t>Application Profile</a:t>
            </a:r>
          </a:p>
          <a:p>
            <a:pPr marL="0" lvl="0" indent="0">
              <a:buNone/>
            </a:pPr>
            <a:r>
              <a:rPr lang="en-US" b="1" dirty="0"/>
              <a:t> </a:t>
            </a:r>
            <a:endParaRPr lang="en-US" dirty="0"/>
          </a:p>
          <a:p>
            <a:pPr lvl="0"/>
            <a:r>
              <a:rPr lang="en-US" b="1" dirty="0"/>
              <a:t>Narrative  </a:t>
            </a:r>
          </a:p>
          <a:p>
            <a:pPr marL="0" lvl="0" indent="0">
              <a:buNone/>
            </a:pPr>
            <a:endParaRPr lang="en-US" dirty="0"/>
          </a:p>
          <a:p>
            <a:pPr lvl="0"/>
            <a:r>
              <a:rPr lang="en-US" b="1" dirty="0"/>
              <a:t>Artist Statement</a:t>
            </a:r>
            <a:r>
              <a:rPr lang="en-US" dirty="0"/>
              <a:t> – Attach an artist statement that describes your work and the key ideas and goals that drive you to create. (one typed page)</a:t>
            </a:r>
          </a:p>
          <a:p>
            <a:pPr marL="0" lvl="0" indent="0">
              <a:buNone/>
            </a:pPr>
            <a:endParaRPr lang="en-US" sz="2600" dirty="0"/>
          </a:p>
          <a:p>
            <a:pPr lvl="0"/>
            <a:r>
              <a:rPr lang="en-US" b="1" dirty="0"/>
              <a:t>Artist Résumé</a:t>
            </a:r>
            <a:r>
              <a:rPr lang="en-US" dirty="0"/>
              <a:t> – Attach an artist résumé that includes education, employment, public presentations of your work, publications, commissions, honors, grant/fellowship awards, and relevant experience. (four pages maximum)</a:t>
            </a:r>
          </a:p>
          <a:p>
            <a:endParaRPr lang="en-US" sz="3600" b="1" dirty="0"/>
          </a:p>
          <a:p>
            <a:pPr marL="0" indent="0">
              <a:buNone/>
            </a:pPr>
            <a:endParaRPr lang="en-US" sz="1300" b="1" dirty="0"/>
          </a:p>
        </p:txBody>
      </p:sp>
    </p:spTree>
    <p:extLst>
      <p:ext uri="{BB962C8B-B14F-4D97-AF65-F5344CB8AC3E}">
        <p14:creationId xmlns:p14="http://schemas.microsoft.com/office/powerpoint/2010/main" val="1477220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Checklist</a:t>
            </a:r>
          </a:p>
        </p:txBody>
      </p:sp>
      <p:sp>
        <p:nvSpPr>
          <p:cNvPr id="3" name="Content Placeholder 2"/>
          <p:cNvSpPr>
            <a:spLocks noGrp="1"/>
          </p:cNvSpPr>
          <p:nvPr>
            <p:ph idx="1"/>
          </p:nvPr>
        </p:nvSpPr>
        <p:spPr>
          <a:xfrm>
            <a:off x="838200" y="1988598"/>
            <a:ext cx="10515600" cy="3844031"/>
          </a:xfrm>
        </p:spPr>
        <p:txBody>
          <a:bodyPr>
            <a:normAutofit/>
          </a:bodyPr>
          <a:lstStyle/>
          <a:p>
            <a:pPr lvl="0"/>
            <a:r>
              <a:rPr lang="en-US" sz="2400" b="1" dirty="0"/>
              <a:t>Budget Support</a:t>
            </a:r>
            <a:r>
              <a:rPr lang="en-US" sz="2400" dirty="0"/>
              <a:t> – Provide support information for your budget, i.e. cost of materials, price quote on services, etc.</a:t>
            </a:r>
          </a:p>
          <a:p>
            <a:pPr lvl="0"/>
            <a:endParaRPr lang="en-US" sz="2400" dirty="0"/>
          </a:p>
          <a:p>
            <a:pPr lvl="0"/>
            <a:r>
              <a:rPr lang="en-US" sz="2400" b="1" dirty="0"/>
              <a:t>Support Materials</a:t>
            </a:r>
            <a:r>
              <a:rPr lang="en-US" sz="2400" dirty="0"/>
              <a:t> – You may submit reviews, programs, catalogs, and other support materials relevant to the project.</a:t>
            </a:r>
          </a:p>
          <a:p>
            <a:pPr marL="0" lvl="0" indent="0">
              <a:buNone/>
            </a:pPr>
            <a:endParaRPr lang="en-US" sz="2400" dirty="0"/>
          </a:p>
          <a:p>
            <a:pPr lvl="0"/>
            <a:r>
              <a:rPr lang="en-US" sz="2400" b="1" dirty="0"/>
              <a:t>Work Samples and Inventory List</a:t>
            </a:r>
          </a:p>
          <a:p>
            <a:pPr lvl="0"/>
            <a:endParaRPr lang="en-US" sz="2400" b="1" dirty="0"/>
          </a:p>
          <a:p>
            <a:r>
              <a:rPr lang="en-US" sz="2400" dirty="0"/>
              <a:t>Application Deadline: September 30, 2020</a:t>
            </a:r>
          </a:p>
          <a:p>
            <a:pPr lvl="0"/>
            <a:endParaRPr lang="en-US" sz="2400" dirty="0"/>
          </a:p>
          <a:p>
            <a:endParaRPr lang="en-US" sz="3600" b="1" dirty="0"/>
          </a:p>
          <a:p>
            <a:pPr marL="0" indent="0">
              <a:buNone/>
            </a:pPr>
            <a:endParaRPr lang="en-US" sz="1300" b="1" dirty="0"/>
          </a:p>
        </p:txBody>
      </p:sp>
    </p:spTree>
    <p:extLst>
      <p:ext uri="{BB962C8B-B14F-4D97-AF65-F5344CB8AC3E}">
        <p14:creationId xmlns:p14="http://schemas.microsoft.com/office/powerpoint/2010/main" val="303549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Application</a:t>
            </a:r>
          </a:p>
        </p:txBody>
      </p:sp>
      <p:sp>
        <p:nvSpPr>
          <p:cNvPr id="6" name="TextBox 5"/>
          <p:cNvSpPr txBox="1"/>
          <p:nvPr/>
        </p:nvSpPr>
        <p:spPr>
          <a:xfrm>
            <a:off x="838200" y="1934242"/>
            <a:ext cx="10515600" cy="4124206"/>
          </a:xfrm>
          <a:prstGeom prst="rect">
            <a:avLst/>
          </a:prstGeom>
          <a:noFill/>
        </p:spPr>
        <p:txBody>
          <a:bodyPr wrap="square" rtlCol="0">
            <a:spAutoFit/>
          </a:bodyPr>
          <a:lstStyle/>
          <a:p>
            <a:pPr marL="742950" lvl="1" indent="-285750">
              <a:buFont typeface="Arial" panose="020B0604020202020204" pitchFamily="34" charset="0"/>
              <a:buChar char="•"/>
            </a:pPr>
            <a:r>
              <a:rPr lang="en-US" sz="2000" b="1" dirty="0"/>
              <a:t>Individuals and Artist Collectives </a:t>
            </a:r>
            <a:r>
              <a:rPr lang="en-US" sz="2000" dirty="0"/>
              <a:t>- Both individual artists and small, unincorporated groups of collaborating artists are eligible to apply.</a:t>
            </a:r>
            <a:endParaRPr lang="en-US" dirty="0"/>
          </a:p>
          <a:p>
            <a:r>
              <a:rPr lang="en-US" sz="2000" dirty="0"/>
              <a:t> </a:t>
            </a:r>
            <a:endParaRPr lang="en-US" dirty="0"/>
          </a:p>
          <a:p>
            <a:pPr marL="742950" lvl="1" indent="-285750">
              <a:buFont typeface="Arial" panose="020B0604020202020204" pitchFamily="34" charset="0"/>
              <a:buChar char="•"/>
            </a:pPr>
            <a:r>
              <a:rPr lang="en-US" sz="2000" b="1" dirty="0"/>
              <a:t>Residency </a:t>
            </a:r>
            <a:r>
              <a:rPr lang="en-US" sz="2000" dirty="0"/>
              <a:t>– Artists should have lived in the region where they are applying continuously for at least one year prior to the consortium’s application deadline. An applicant must be at least 18 years old and either a U.S. citizen or a permanent resident alien. Proof of residence and status may be required by the consortium. Artists who live in more than one region should apply only where they spend the majority of the year.</a:t>
            </a:r>
          </a:p>
          <a:p>
            <a:pPr lvl="1"/>
            <a:endParaRPr lang="en-US" dirty="0"/>
          </a:p>
          <a:p>
            <a:pPr marL="742950" lvl="1" indent="-285750">
              <a:buFont typeface="Arial" panose="020B0604020202020204" pitchFamily="34" charset="0"/>
              <a:buChar char="•"/>
            </a:pPr>
            <a:r>
              <a:rPr lang="en-US" sz="2000" dirty="0"/>
              <a:t>All members of a collaborating team must be North Carolina residents, live in the region where they are applying, and meet the other eligibility requirements.</a:t>
            </a:r>
            <a:r>
              <a:rPr lang="en-US" dirty="0"/>
              <a:t> </a:t>
            </a:r>
            <a:r>
              <a:rPr lang="en-US" sz="2000" dirty="0"/>
              <a:t>Résumés documenting residence from all team members should be included with the application.</a:t>
            </a:r>
            <a:endParaRPr lang="en-US" dirty="0"/>
          </a:p>
          <a:p>
            <a:endParaRPr lang="en-US" sz="2600" dirty="0">
              <a:highlight>
                <a:srgbClr val="FFFF00"/>
              </a:highlight>
            </a:endParaRPr>
          </a:p>
        </p:txBody>
      </p:sp>
    </p:spTree>
    <p:extLst>
      <p:ext uri="{BB962C8B-B14F-4D97-AF65-F5344CB8AC3E}">
        <p14:creationId xmlns:p14="http://schemas.microsoft.com/office/powerpoint/2010/main" val="158378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receive a grant… </a:t>
            </a:r>
          </a:p>
        </p:txBody>
      </p:sp>
      <p:sp>
        <p:nvSpPr>
          <p:cNvPr id="3" name="Content Placeholder 2"/>
          <p:cNvSpPr>
            <a:spLocks noGrp="1"/>
          </p:cNvSpPr>
          <p:nvPr>
            <p:ph idx="1"/>
          </p:nvPr>
        </p:nvSpPr>
        <p:spPr>
          <a:xfrm>
            <a:off x="838200" y="2337415"/>
            <a:ext cx="10515600" cy="3811382"/>
          </a:xfrm>
        </p:spPr>
        <p:txBody>
          <a:bodyPr>
            <a:normAutofit/>
          </a:bodyPr>
          <a:lstStyle/>
          <a:p>
            <a:pPr>
              <a:buClr>
                <a:schemeClr val="tx1"/>
              </a:buClr>
            </a:pPr>
            <a:r>
              <a:rPr lang="en-US" altLang="en-US" sz="2400" dirty="0"/>
              <a:t>You will enter into a contractual agreement with </a:t>
            </a:r>
            <a:r>
              <a:rPr lang="en-US" sz="2400" dirty="0"/>
              <a:t>the Haywood County Arts Council.</a:t>
            </a:r>
          </a:p>
          <a:p>
            <a:pPr>
              <a:buClr>
                <a:schemeClr val="tx1"/>
              </a:buClr>
            </a:pPr>
            <a:endParaRPr lang="en-US" altLang="en-US" sz="2400" dirty="0"/>
          </a:p>
          <a:p>
            <a:pPr>
              <a:buClr>
                <a:schemeClr val="tx1"/>
              </a:buClr>
            </a:pPr>
            <a:r>
              <a:rPr lang="en-US" altLang="en-US" sz="2400" dirty="0"/>
              <a:t>Any promotional and marketing materials for the proposed project must demonstrate use of N.C. Arts Council logo and credit line.</a:t>
            </a:r>
          </a:p>
          <a:p>
            <a:pPr>
              <a:buClr>
                <a:schemeClr val="tx1"/>
              </a:buClr>
            </a:pPr>
            <a:endParaRPr lang="en-US" sz="2400" dirty="0"/>
          </a:p>
          <a:p>
            <a:pPr>
              <a:buClr>
                <a:schemeClr val="tx1"/>
              </a:buClr>
            </a:pPr>
            <a:r>
              <a:rPr lang="en-US" sz="2400" dirty="0"/>
              <a:t>Projects must be completed before </a:t>
            </a:r>
            <a:r>
              <a:rPr lang="en-US" sz="2400" b="1" dirty="0"/>
              <a:t>June 30, 2021. </a:t>
            </a:r>
            <a:endParaRPr lang="en-US" dirty="0"/>
          </a:p>
        </p:txBody>
      </p:sp>
    </p:spTree>
    <p:extLst>
      <p:ext uri="{BB962C8B-B14F-4D97-AF65-F5344CB8AC3E}">
        <p14:creationId xmlns:p14="http://schemas.microsoft.com/office/powerpoint/2010/main" val="760979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If you need help with your application, or have specific questions, contact: </a:t>
            </a:r>
          </a:p>
          <a:p>
            <a:pPr marL="0" indent="0">
              <a:buNone/>
            </a:pPr>
            <a:endParaRPr lang="en-US" b="1" dirty="0"/>
          </a:p>
          <a:p>
            <a:pPr marL="0" indent="0">
              <a:buNone/>
            </a:pPr>
            <a:r>
              <a:rPr lang="en-US" b="1" dirty="0"/>
              <a:t>Primary Contact: </a:t>
            </a:r>
          </a:p>
          <a:p>
            <a:pPr marL="0" indent="0">
              <a:buNone/>
            </a:pPr>
            <a:r>
              <a:rPr lang="en-US" dirty="0"/>
              <a:t>Leigh Forrester</a:t>
            </a:r>
          </a:p>
          <a:p>
            <a:pPr marL="0" indent="0">
              <a:buNone/>
            </a:pPr>
            <a:r>
              <a:rPr lang="en-US" dirty="0"/>
              <a:t>Haywood County Arts Council</a:t>
            </a:r>
          </a:p>
          <a:p>
            <a:pPr marL="0" indent="0">
              <a:buNone/>
            </a:pPr>
            <a:r>
              <a:rPr lang="en-US" dirty="0"/>
              <a:t>Phone: (828) 452-0593</a:t>
            </a:r>
          </a:p>
          <a:p>
            <a:pPr marL="0" indent="0">
              <a:buNone/>
            </a:pPr>
            <a:r>
              <a:rPr lang="en-US" dirty="0"/>
              <a:t>E-mail: director@haywoodarts.org</a:t>
            </a:r>
          </a:p>
          <a:p>
            <a:pPr marL="0" indent="0">
              <a:buNone/>
            </a:pPr>
            <a:r>
              <a:rPr lang="en-US" dirty="0"/>
              <a:t>Web: http://www.haywoodarts.org/</a:t>
            </a:r>
          </a:p>
          <a:p>
            <a:pPr marL="0" indent="0">
              <a:buNone/>
            </a:pPr>
            <a:endParaRPr lang="en-US" dirty="0"/>
          </a:p>
        </p:txBody>
      </p:sp>
    </p:spTree>
    <p:extLst>
      <p:ext uri="{BB962C8B-B14F-4D97-AF65-F5344CB8AC3E}">
        <p14:creationId xmlns:p14="http://schemas.microsoft.com/office/powerpoint/2010/main" val="19381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Application</a:t>
            </a:r>
          </a:p>
        </p:txBody>
      </p:sp>
      <p:sp>
        <p:nvSpPr>
          <p:cNvPr id="6" name="TextBox 5"/>
          <p:cNvSpPr txBox="1"/>
          <p:nvPr/>
        </p:nvSpPr>
        <p:spPr>
          <a:xfrm>
            <a:off x="838200" y="1934242"/>
            <a:ext cx="10515600" cy="3139321"/>
          </a:xfrm>
          <a:prstGeom prst="rect">
            <a:avLst/>
          </a:prstGeom>
          <a:noFill/>
        </p:spPr>
        <p:txBody>
          <a:bodyPr wrap="square" rtlCol="0">
            <a:spAutoFit/>
          </a:bodyPr>
          <a:lstStyle/>
          <a:p>
            <a:pPr marL="742950" lvl="1" indent="-285750">
              <a:buFont typeface="Arial" panose="020B0604020202020204" pitchFamily="34" charset="0"/>
              <a:buChar char="•"/>
            </a:pPr>
            <a:r>
              <a:rPr lang="en-US" sz="2400" b="1" dirty="0"/>
              <a:t>Multiple Awards </a:t>
            </a:r>
            <a:r>
              <a:rPr lang="en-US" sz="2400" dirty="0"/>
              <a:t>– Artists who are sole proprietors of organizations that have already received funding for FY20-21</a:t>
            </a:r>
            <a:r>
              <a:rPr lang="en-US" sz="1200" dirty="0"/>
              <a:t> </a:t>
            </a:r>
            <a:r>
              <a:rPr lang="en-US" sz="2400" dirty="0"/>
              <a:t> from the N.C. Arts Council are ineligible to apply. </a:t>
            </a:r>
            <a:endParaRPr lang="en-US" sz="2000" dirty="0"/>
          </a:p>
          <a:p>
            <a:r>
              <a:rPr lang="en-US" sz="2400" dirty="0"/>
              <a:t> </a:t>
            </a:r>
            <a:endParaRPr lang="en-US" sz="2000" dirty="0"/>
          </a:p>
          <a:p>
            <a:pPr marL="742950" lvl="1" indent="-285750">
              <a:buFont typeface="Arial" panose="020B0604020202020204" pitchFamily="34" charset="0"/>
              <a:buChar char="•"/>
            </a:pPr>
            <a:r>
              <a:rPr lang="en-US" sz="2400" b="1" dirty="0"/>
              <a:t>Conflict-of-Interest </a:t>
            </a:r>
            <a:r>
              <a:rPr lang="en-US" sz="2400" dirty="0"/>
              <a:t>- Current board and staff members of the participating partner organizations and their family members are not eligible to apply for the award.</a:t>
            </a:r>
          </a:p>
          <a:p>
            <a:pPr marL="742950" lvl="1" indent="-285750">
              <a:buFont typeface="Arial" panose="020B0604020202020204" pitchFamily="34" charset="0"/>
              <a:buChar char="•"/>
            </a:pPr>
            <a:endParaRPr lang="en-US" sz="1600" dirty="0"/>
          </a:p>
          <a:p>
            <a:r>
              <a:rPr lang="en-US" sz="1400" dirty="0"/>
              <a:t> </a:t>
            </a:r>
            <a:endParaRPr lang="en-US" sz="2600" dirty="0">
              <a:highlight>
                <a:srgbClr val="FFFF00"/>
              </a:highlight>
            </a:endParaRPr>
          </a:p>
        </p:txBody>
      </p:sp>
    </p:spTree>
    <p:extLst>
      <p:ext uri="{BB962C8B-B14F-4D97-AF65-F5344CB8AC3E}">
        <p14:creationId xmlns:p14="http://schemas.microsoft.com/office/powerpoint/2010/main" val="270332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6" name="TextBox 5"/>
          <p:cNvSpPr txBox="1"/>
          <p:nvPr/>
        </p:nvSpPr>
        <p:spPr>
          <a:xfrm>
            <a:off x="838199" y="2147306"/>
            <a:ext cx="10658383" cy="1938992"/>
          </a:xfrm>
          <a:prstGeom prst="rect">
            <a:avLst/>
          </a:prstGeom>
          <a:noFill/>
        </p:spPr>
        <p:txBody>
          <a:bodyPr wrap="square" rtlCol="0">
            <a:spAutoFit/>
          </a:bodyPr>
          <a:lstStyle/>
          <a:p>
            <a:r>
              <a:rPr lang="en-US" sz="2800" b="1" dirty="0"/>
              <a:t>Artistic Merit</a:t>
            </a:r>
          </a:p>
          <a:p>
            <a:endParaRPr lang="en-US" sz="2400" i="1" dirty="0"/>
          </a:p>
          <a:p>
            <a:pPr marL="742950" lvl="1" indent="-285750">
              <a:buFont typeface="Arial" panose="020B0604020202020204" pitchFamily="34" charset="0"/>
              <a:buChar char="•"/>
            </a:pPr>
            <a:r>
              <a:rPr lang="en-US" sz="2400" dirty="0"/>
              <a:t>Demonstrated talent in an art form and overall excellence of the artist’s</a:t>
            </a:r>
            <a:r>
              <a:rPr lang="en-US" sz="2000" dirty="0"/>
              <a:t> </a:t>
            </a:r>
            <a:r>
              <a:rPr lang="en-US" sz="2400" dirty="0"/>
              <a:t>work</a:t>
            </a:r>
          </a:p>
          <a:p>
            <a:pPr lvl="2"/>
            <a:endParaRPr lang="en-US" sz="2000" dirty="0"/>
          </a:p>
          <a:p>
            <a:pPr marL="742950" lvl="1" indent="-285750">
              <a:buFont typeface="Arial" panose="020B0604020202020204" pitchFamily="34" charset="0"/>
              <a:buChar char="•"/>
            </a:pPr>
            <a:r>
              <a:rPr lang="en-US" sz="2400" dirty="0"/>
              <a:t>Clear commitment to a career as a practicing professional artist</a:t>
            </a:r>
            <a:endParaRPr lang="en-US" sz="2000" dirty="0"/>
          </a:p>
        </p:txBody>
      </p:sp>
    </p:spTree>
    <p:extLst>
      <p:ext uri="{BB962C8B-B14F-4D97-AF65-F5344CB8AC3E}">
        <p14:creationId xmlns:p14="http://schemas.microsoft.com/office/powerpoint/2010/main" val="178532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6" name="TextBox 5"/>
          <p:cNvSpPr txBox="1"/>
          <p:nvPr/>
        </p:nvSpPr>
        <p:spPr>
          <a:xfrm>
            <a:off x="838199" y="2147306"/>
            <a:ext cx="10658383" cy="1938992"/>
          </a:xfrm>
          <a:prstGeom prst="rect">
            <a:avLst/>
          </a:prstGeom>
          <a:noFill/>
        </p:spPr>
        <p:txBody>
          <a:bodyPr wrap="square" rtlCol="0">
            <a:spAutoFit/>
          </a:bodyPr>
          <a:lstStyle/>
          <a:p>
            <a:r>
              <a:rPr lang="en-US" sz="2800" b="1" dirty="0"/>
              <a:t>Project Merit</a:t>
            </a:r>
          </a:p>
          <a:p>
            <a:endParaRPr lang="en-US" sz="2400" i="1" dirty="0"/>
          </a:p>
          <a:p>
            <a:pPr marL="742950" lvl="1" indent="-285750">
              <a:buFont typeface="Arial" panose="020B0604020202020204" pitchFamily="34" charset="0"/>
              <a:buChar char="•"/>
            </a:pPr>
            <a:r>
              <a:rPr lang="en-US" sz="2400" dirty="0"/>
              <a:t>Benefit of the proposed project to the artist’s professional growth</a:t>
            </a:r>
          </a:p>
          <a:p>
            <a:pPr marL="1657350" lvl="3"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400" dirty="0"/>
              <a:t>Feasibility of the proposed project</a:t>
            </a:r>
            <a:endParaRPr lang="en-US" sz="2000" dirty="0"/>
          </a:p>
        </p:txBody>
      </p:sp>
    </p:spTree>
    <p:extLst>
      <p:ext uri="{BB962C8B-B14F-4D97-AF65-F5344CB8AC3E}">
        <p14:creationId xmlns:p14="http://schemas.microsoft.com/office/powerpoint/2010/main" val="176150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Grant will Fund</a:t>
            </a:r>
          </a:p>
        </p:txBody>
      </p:sp>
      <p:sp>
        <p:nvSpPr>
          <p:cNvPr id="4" name="Content Placeholder 3"/>
          <p:cNvSpPr>
            <a:spLocks noGrp="1"/>
          </p:cNvSpPr>
          <p:nvPr>
            <p:ph idx="1"/>
          </p:nvPr>
        </p:nvSpPr>
        <p:spPr>
          <a:xfrm>
            <a:off x="838200" y="2003178"/>
            <a:ext cx="10515600" cy="3811382"/>
          </a:xfrm>
        </p:spPr>
        <p:txBody>
          <a:bodyPr>
            <a:normAutofit/>
          </a:bodyPr>
          <a:lstStyle/>
          <a:p>
            <a:r>
              <a:rPr lang="en-US" b="1" dirty="0"/>
              <a:t>Completion/Presentation of a New Work </a:t>
            </a:r>
            <a:r>
              <a:rPr lang="en-US" dirty="0"/>
              <a:t>– Cost of resources necessary to complete or present a significant new work</a:t>
            </a:r>
          </a:p>
          <a:p>
            <a:pPr marL="457200" lvl="1" indent="0">
              <a:buNone/>
            </a:pPr>
            <a:r>
              <a:rPr lang="en-US" dirty="0"/>
              <a:t>	e.g., purchasing art supplies, equipment, or space rental. </a:t>
            </a:r>
            <a:endParaRPr lang="en-US" b="1" dirty="0"/>
          </a:p>
          <a:p>
            <a:endParaRPr lang="en-US" sz="2400" b="1" dirty="0"/>
          </a:p>
          <a:p>
            <a:r>
              <a:rPr lang="en-US" b="1" dirty="0"/>
              <a:t>Career Promotion </a:t>
            </a:r>
            <a:r>
              <a:rPr lang="en-US" dirty="0"/>
              <a:t>– Projects aimed at advertising artists’ work and/or demonstrating their skill level</a:t>
            </a:r>
          </a:p>
          <a:p>
            <a:pPr marL="457200" lvl="1" indent="0">
              <a:buNone/>
            </a:pPr>
            <a:r>
              <a:rPr lang="en-US" dirty="0"/>
              <a:t>	e.g., websites, portfolios, audio-visual documentation, and online 	presentation.</a:t>
            </a:r>
            <a:endParaRPr lang="en-US" sz="2000" dirty="0"/>
          </a:p>
          <a:p>
            <a:endParaRPr lang="en-US" dirty="0"/>
          </a:p>
        </p:txBody>
      </p:sp>
    </p:spTree>
    <p:extLst>
      <p:ext uri="{BB962C8B-B14F-4D97-AF65-F5344CB8AC3E}">
        <p14:creationId xmlns:p14="http://schemas.microsoft.com/office/powerpoint/2010/main" val="306470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Grant will Fund</a:t>
            </a:r>
          </a:p>
        </p:txBody>
      </p:sp>
      <p:sp>
        <p:nvSpPr>
          <p:cNvPr id="4" name="Content Placeholder 3"/>
          <p:cNvSpPr>
            <a:spLocks noGrp="1"/>
          </p:cNvSpPr>
          <p:nvPr>
            <p:ph idx="1"/>
          </p:nvPr>
        </p:nvSpPr>
        <p:spPr>
          <a:xfrm>
            <a:off x="838200" y="2003178"/>
            <a:ext cx="10515600" cy="3811382"/>
          </a:xfrm>
        </p:spPr>
        <p:txBody>
          <a:bodyPr>
            <a:normAutofit fontScale="92500" lnSpcReduction="10000"/>
          </a:bodyPr>
          <a:lstStyle/>
          <a:p>
            <a:r>
              <a:rPr lang="en-US" b="1" dirty="0"/>
              <a:t>Training </a:t>
            </a:r>
            <a:r>
              <a:rPr lang="en-US" dirty="0"/>
              <a:t>– Costs to attend a class or workshop (in-person or virtual) aimed at either enhancing the artists’ skill level or professional development</a:t>
            </a:r>
          </a:p>
          <a:p>
            <a:pPr marL="457200" lvl="1" indent="0">
              <a:buNone/>
            </a:pPr>
            <a:r>
              <a:rPr lang="en-US" dirty="0"/>
              <a:t>	e.g., a master class or workshop taught by acknowledged authorities in their medium.</a:t>
            </a:r>
          </a:p>
          <a:p>
            <a:pPr marL="0" indent="0">
              <a:buNone/>
            </a:pPr>
            <a:endParaRPr lang="en-US" b="1" dirty="0"/>
          </a:p>
          <a:p>
            <a:r>
              <a:rPr lang="en-US" b="1" dirty="0"/>
              <a:t>Travel </a:t>
            </a:r>
            <a:r>
              <a:rPr lang="en-US" dirty="0"/>
              <a:t>– Costs of transportation, lodging, and food for training, professional conferences, or research as allowed or possible with adhering to social distancing guidelines.</a:t>
            </a:r>
          </a:p>
          <a:p>
            <a:endParaRPr lang="en-US" sz="2400" dirty="0"/>
          </a:p>
          <a:p>
            <a:r>
              <a:rPr lang="en-US" sz="3300" b="1" i="1" dirty="0"/>
              <a:t>Up to 50% of grant amount may be used towards artist fees!</a:t>
            </a:r>
            <a:endParaRPr lang="en-US" dirty="0"/>
          </a:p>
          <a:p>
            <a:endParaRPr lang="en-US" dirty="0"/>
          </a:p>
        </p:txBody>
      </p:sp>
    </p:spTree>
    <p:extLst>
      <p:ext uri="{BB962C8B-B14F-4D97-AF65-F5344CB8AC3E}">
        <p14:creationId xmlns:p14="http://schemas.microsoft.com/office/powerpoint/2010/main" val="104078201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062884A-B2D1-4724-98D1-BCB64155E7DF}" vid="{983D36FB-9826-471A-BEBE-2A0A2D7A88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NCAC 50th powerpoint template</Template>
  <TotalTime>1877</TotalTime>
  <Words>2184</Words>
  <Application>Microsoft Office PowerPoint</Application>
  <PresentationFormat>Widescreen</PresentationFormat>
  <Paragraphs>266</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Corbel</vt:lpstr>
      <vt:lpstr>Office Theme</vt:lpstr>
      <vt:lpstr>North Carolina Arts Council Artist Support Grant Application Workshop</vt:lpstr>
      <vt:lpstr>North Carolina Arts Council Artist Support Grant</vt:lpstr>
      <vt:lpstr>Eligibility for Application</vt:lpstr>
      <vt:lpstr>Eligibility for Application</vt:lpstr>
      <vt:lpstr>Eligibility for Application</vt:lpstr>
      <vt:lpstr>Evaluation Criteria</vt:lpstr>
      <vt:lpstr>Evaluation Criteria</vt:lpstr>
      <vt:lpstr>What the Grant will Fund</vt:lpstr>
      <vt:lpstr>What the Grant will Fund</vt:lpstr>
      <vt:lpstr>What the Grant will Not Fund</vt:lpstr>
      <vt:lpstr>The Application</vt:lpstr>
      <vt:lpstr>Narrative </vt:lpstr>
      <vt:lpstr>Narrative </vt:lpstr>
      <vt:lpstr>Narrative </vt:lpstr>
      <vt:lpstr>Narrative </vt:lpstr>
      <vt:lpstr>Budget</vt:lpstr>
      <vt:lpstr>Budget</vt:lpstr>
      <vt:lpstr>Budget</vt:lpstr>
      <vt:lpstr>Budget</vt:lpstr>
      <vt:lpstr>Budget</vt:lpstr>
      <vt:lpstr>Résumés or Bios</vt:lpstr>
      <vt:lpstr>Résumés or Bios</vt:lpstr>
      <vt:lpstr>Work Samples</vt:lpstr>
      <vt:lpstr>Work Samples</vt:lpstr>
      <vt:lpstr>Work Samples</vt:lpstr>
      <vt:lpstr>Work Samples</vt:lpstr>
      <vt:lpstr>Work Samples</vt:lpstr>
      <vt:lpstr>Work Samples</vt:lpstr>
      <vt:lpstr>Work Samples</vt:lpstr>
      <vt:lpstr>Work Samples</vt:lpstr>
      <vt:lpstr>Work Samples</vt:lpstr>
      <vt:lpstr>Work Samples</vt:lpstr>
      <vt:lpstr>Work Samples</vt:lpstr>
      <vt:lpstr>Work Samples</vt:lpstr>
      <vt:lpstr>Work Samples</vt:lpstr>
      <vt:lpstr>Work Samples</vt:lpstr>
      <vt:lpstr>Letters of Recommendation</vt:lpstr>
      <vt:lpstr>Application Checklist</vt:lpstr>
      <vt:lpstr>Application Checklist</vt:lpstr>
      <vt:lpstr>If you receive a grant…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Catherine</dc:creator>
  <cp:lastModifiedBy>Steen, Sydney</cp:lastModifiedBy>
  <cp:revision>122</cp:revision>
  <dcterms:created xsi:type="dcterms:W3CDTF">2017-08-30T17:48:32Z</dcterms:created>
  <dcterms:modified xsi:type="dcterms:W3CDTF">2020-08-25T18:57:56Z</dcterms:modified>
</cp:coreProperties>
</file>